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20" r:id="rId2"/>
    <p:sldId id="321" r:id="rId3"/>
    <p:sldId id="359" r:id="rId4"/>
    <p:sldId id="360" r:id="rId5"/>
    <p:sldId id="361" r:id="rId6"/>
    <p:sldId id="358" r:id="rId7"/>
    <p:sldId id="342" r:id="rId8"/>
    <p:sldId id="355" r:id="rId9"/>
    <p:sldId id="353" r:id="rId10"/>
    <p:sldId id="352" r:id="rId11"/>
  </p:sldIdLst>
  <p:sldSz cx="12192000" cy="6858000"/>
  <p:notesSz cx="6858000" cy="9144000"/>
  <p:embeddedFontLst>
    <p:embeddedFont>
      <p:font typeface="Helvetica" panose="020B0604020202020204" pitchFamily="34" charset="0"/>
      <p:regular r:id="rId14"/>
      <p:bold r:id="rId15"/>
      <p:italic r:id="rId16"/>
      <p:boldItalic r:id="rId17"/>
    </p:embeddedFont>
    <p:embeddedFont>
      <p:font typeface="Poppins" panose="00000500000000000000" pitchFamily="2" charset="0"/>
      <p:regular r:id="rId18"/>
      <p:bold r:id="rId19"/>
      <p:italic r:id="rId20"/>
      <p:boldItalic r:id="rId21"/>
    </p:embeddedFont>
    <p:embeddedFont>
      <p:font typeface="Segoe UI" panose="020B0502040204020203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60ABD65-2073-185D-984B-E8F4BEE607DA}" name="Alia Shah" initials="AS" userId="d53ee733aac8fdf7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AF68"/>
    <a:srgbClr val="EAD5B0"/>
    <a:srgbClr val="018FBF"/>
    <a:srgbClr val="0F6D6F"/>
    <a:srgbClr val="213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3099" autoAdjust="0"/>
  </p:normalViewPr>
  <p:slideViewPr>
    <p:cSldViewPr snapToGrid="0" showGuides="1">
      <p:cViewPr varScale="1">
        <p:scale>
          <a:sx n="112" d="100"/>
          <a:sy n="112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60"/>
    </p:cViewPr>
  </p:sorterViewPr>
  <p:notesViewPr>
    <p:cSldViewPr snapToGrid="0" showGuides="1">
      <p:cViewPr varScale="1">
        <p:scale>
          <a:sx n="84" d="100"/>
          <a:sy n="84" d="100"/>
        </p:scale>
        <p:origin x="305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9AA85B-C085-412B-7215-3DFBEA53B3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BF0BE8-2308-A6DE-D16D-48E5DFCDD2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68A67-3555-454F-883D-A2F9CE6DCDC4}" type="datetimeFigureOut">
              <a:rPr lang="en-PK" smtClean="0"/>
              <a:t>10/17/2024</a:t>
            </a:fld>
            <a:endParaRPr lang="en-P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8BF64A-8756-8222-2C99-FAC23EE309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21960F-D652-D04A-273B-8FB023E930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B43CF-F2BE-4D1D-BA99-F90E1A0B92E7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45340410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2C6C2-BD7E-45A4-AEF5-EDD03315CBAD}" type="datetimeFigureOut">
              <a:rPr lang="en-PK" smtClean="0"/>
              <a:t>10/17/2024</a:t>
            </a:fld>
            <a:endParaRPr lang="en-P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B76ED-211B-41C2-A78C-8F88E8DECB04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687752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0554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59A0798-8FCA-0797-7FA2-3CFDE97792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152651"/>
            <a:ext cx="12192000" cy="2828925"/>
          </a:xfrm>
          <a:custGeom>
            <a:avLst/>
            <a:gdLst>
              <a:gd name="connsiteX0" fmla="*/ 0 w 12192000"/>
              <a:gd name="connsiteY0" fmla="*/ 0 h 2828925"/>
              <a:gd name="connsiteX1" fmla="*/ 12192000 w 12192000"/>
              <a:gd name="connsiteY1" fmla="*/ 0 h 2828925"/>
              <a:gd name="connsiteX2" fmla="*/ 12192000 w 12192000"/>
              <a:gd name="connsiteY2" fmla="*/ 2828925 h 2828925"/>
              <a:gd name="connsiteX3" fmla="*/ 0 w 12192000"/>
              <a:gd name="connsiteY3" fmla="*/ 2828925 h 282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828925">
                <a:moveTo>
                  <a:pt x="0" y="0"/>
                </a:moveTo>
                <a:lnTo>
                  <a:pt x="12192000" y="0"/>
                </a:lnTo>
                <a:lnTo>
                  <a:pt x="12192000" y="2828925"/>
                </a:lnTo>
                <a:lnTo>
                  <a:pt x="0" y="2828925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7826906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690AA64-05AF-3E4E-93A6-C7A08EE3C4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65421" y="1588758"/>
            <a:ext cx="1495425" cy="1450975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PK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9204499-9AFF-A749-39EF-D3F3C3225A5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48010" y="1588758"/>
            <a:ext cx="1495425" cy="1450975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PK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9B3A05F-89C3-4D42-15EE-FB8C518664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11750" y="1588758"/>
            <a:ext cx="1495425" cy="1450975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PK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BBFBE23-022C-F7FC-EEA7-519F2F4E86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65421" y="4173537"/>
            <a:ext cx="1495425" cy="1450975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PK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44E33A4-E6C4-F283-6868-1AB6115CBBF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48010" y="4173537"/>
            <a:ext cx="1495425" cy="1450975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PK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5FA1481-B703-85E4-7DDD-E98CE6F1602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11750" y="4173537"/>
            <a:ext cx="1495425" cy="1450975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192178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460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6" userDrawn="1">
          <p15:clr>
            <a:srgbClr val="F26B43"/>
          </p15:clr>
        </p15:guide>
        <p15:guide id="4" pos="7464" userDrawn="1">
          <p15:clr>
            <a:srgbClr val="F26B43"/>
          </p15:clr>
        </p15:guide>
        <p15:guide id="5" orient="horz" pos="240" userDrawn="1">
          <p15:clr>
            <a:srgbClr val="F26B43"/>
          </p15:clr>
        </p15:guide>
        <p15:guide id="6" orient="horz" pos="4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info@ifpo.org" TargetMode="Externa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E4E072-8EC8-399F-826D-852707E59440}"/>
              </a:ext>
            </a:extLst>
          </p:cNvPr>
          <p:cNvSpPr txBox="1"/>
          <p:nvPr/>
        </p:nvSpPr>
        <p:spPr>
          <a:xfrm>
            <a:off x="242430" y="196102"/>
            <a:ext cx="2348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Contact Us For Agreement</a:t>
            </a:r>
            <a:endParaRPr lang="en-ID" sz="12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11665E-A6DB-4256-4DA2-872689F72A97}"/>
              </a:ext>
            </a:extLst>
          </p:cNvPr>
          <p:cNvSpPr txBox="1"/>
          <p:nvPr/>
        </p:nvSpPr>
        <p:spPr>
          <a:xfrm>
            <a:off x="2697690" y="196102"/>
            <a:ext cx="1891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+65 156 7661 9872</a:t>
            </a:r>
            <a:endParaRPr lang="en-ID" sz="12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C41220-99F0-5BF0-650E-9A0B30FA0712}"/>
              </a:ext>
            </a:extLst>
          </p:cNvPr>
          <p:cNvSpPr txBox="1"/>
          <p:nvPr/>
        </p:nvSpPr>
        <p:spPr>
          <a:xfrm>
            <a:off x="3048778" y="6350957"/>
            <a:ext cx="6097554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International Foundation for Protection Officers (IFPO) </a:t>
            </a:r>
            <a:endParaRPr lang="en-PK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39D079E-D26B-947D-2D5C-214E731ACAAF}"/>
              </a:ext>
            </a:extLst>
          </p:cNvPr>
          <p:cNvGrpSpPr/>
          <p:nvPr/>
        </p:nvGrpSpPr>
        <p:grpSpPr>
          <a:xfrm>
            <a:off x="266565" y="3310600"/>
            <a:ext cx="11430000" cy="2197867"/>
            <a:chOff x="325496" y="3499299"/>
            <a:chExt cx="11430000" cy="2197867"/>
          </a:xfrm>
        </p:grpSpPr>
        <p:sp>
          <p:nvSpPr>
            <p:cNvPr id="2" name="Rectangle: Rounded Corners 24">
              <a:extLst>
                <a:ext uri="{FF2B5EF4-FFF2-40B4-BE49-F238E27FC236}">
                  <a16:creationId xmlns:a16="http://schemas.microsoft.com/office/drawing/2014/main" id="{044DD079-E115-92D0-DB91-B197ACA178E6}"/>
                </a:ext>
              </a:extLst>
            </p:cNvPr>
            <p:cNvSpPr/>
            <p:nvPr/>
          </p:nvSpPr>
          <p:spPr>
            <a:xfrm>
              <a:off x="4629146" y="4425416"/>
              <a:ext cx="2933702" cy="41366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>
              <a:outerShdw blurRad="1143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spc="3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Introduction Webinar </a:t>
              </a:r>
              <a:endParaRPr lang="en-US" sz="1200" spc="3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336066D-8A98-1206-332C-D331B3258FED}"/>
                </a:ext>
              </a:extLst>
            </p:cNvPr>
            <p:cNvGrpSpPr/>
            <p:nvPr/>
          </p:nvGrpSpPr>
          <p:grpSpPr>
            <a:xfrm>
              <a:off x="325496" y="3499299"/>
              <a:ext cx="11430000" cy="2197867"/>
              <a:chOff x="325496" y="2571212"/>
              <a:chExt cx="11430000" cy="219786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8075CD45-F3C5-5DE0-0591-FBAFB0C44227}"/>
                  </a:ext>
                </a:extLst>
              </p:cNvPr>
              <p:cNvGrpSpPr/>
              <p:nvPr/>
            </p:nvGrpSpPr>
            <p:grpSpPr>
              <a:xfrm>
                <a:off x="325496" y="2571212"/>
                <a:ext cx="11430000" cy="628467"/>
                <a:chOff x="325496" y="2412050"/>
                <a:chExt cx="11430000" cy="628467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DECB338-FD52-E47F-44C5-DF1AB1AA0DA2}"/>
                    </a:ext>
                  </a:extLst>
                </p:cNvPr>
                <p:cNvSpPr/>
                <p:nvPr/>
              </p:nvSpPr>
              <p:spPr>
                <a:xfrm>
                  <a:off x="972709" y="2412050"/>
                  <a:ext cx="10246583" cy="628467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K"/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BFD0731-72F0-C0A6-0C30-B223079DFFBA}"/>
                    </a:ext>
                  </a:extLst>
                </p:cNvPr>
                <p:cNvSpPr txBox="1"/>
                <p:nvPr/>
              </p:nvSpPr>
              <p:spPr>
                <a:xfrm>
                  <a:off x="325496" y="2446438"/>
                  <a:ext cx="11430000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3200" spc="300" dirty="0">
                      <a:solidFill>
                        <a:schemeClr val="bg1"/>
                      </a:solidFill>
                      <a:latin typeface="Segoe UI" panose="020B0502040204020203" pitchFamily="34" charset="0"/>
                      <a:ea typeface="Questrial" pitchFamily="2" charset="0"/>
                      <a:cs typeface="Segoe UI" panose="020B0502040204020203" pitchFamily="34" charset="0"/>
                    </a:rPr>
                    <a:t>MASTER SECURITY INSTRUCTORS (MSI)</a:t>
                  </a:r>
                </a:p>
              </p:txBody>
            </p: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099FDB4-192A-64A3-8C76-D7DA0676458A}"/>
                  </a:ext>
                </a:extLst>
              </p:cNvPr>
              <p:cNvSpPr txBox="1"/>
              <p:nvPr/>
            </p:nvSpPr>
            <p:spPr>
              <a:xfrm>
                <a:off x="3969586" y="4399747"/>
                <a:ext cx="42528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pc="300" dirty="0">
                    <a:solidFill>
                      <a:srgbClr val="FF0000"/>
                    </a:solidFill>
                    <a:latin typeface="Segoe UI" panose="020B0502040204020203" pitchFamily="34" charset="0"/>
                    <a:ea typeface="Questrial" pitchFamily="2" charset="0"/>
                    <a:cs typeface="Segoe UI" panose="020B0502040204020203" pitchFamily="34" charset="0"/>
                  </a:rPr>
                  <a:t>17</a:t>
                </a:r>
                <a:r>
                  <a:rPr lang="en-US" spc="300" baseline="30000" dirty="0">
                    <a:solidFill>
                      <a:srgbClr val="FF0000"/>
                    </a:solidFill>
                    <a:latin typeface="Segoe UI" panose="020B0502040204020203" pitchFamily="34" charset="0"/>
                    <a:ea typeface="Questrial" pitchFamily="2" charset="0"/>
                    <a:cs typeface="Segoe UI" panose="020B0502040204020203" pitchFamily="34" charset="0"/>
                  </a:rPr>
                  <a:t>th</a:t>
                </a:r>
                <a:r>
                  <a:rPr lang="en-US" spc="300" dirty="0">
                    <a:solidFill>
                      <a:srgbClr val="FF0000"/>
                    </a:solidFill>
                    <a:latin typeface="Segoe UI" panose="020B0502040204020203" pitchFamily="34" charset="0"/>
                    <a:ea typeface="Questrial" pitchFamily="2" charset="0"/>
                    <a:cs typeface="Segoe UI" panose="020B0502040204020203" pitchFamily="34" charset="0"/>
                  </a:rPr>
                  <a:t> October 2024</a:t>
                </a:r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9C6942B-F630-8912-EB8D-68A2323B3ABB}"/>
              </a:ext>
            </a:extLst>
          </p:cNvPr>
          <p:cNvSpPr/>
          <p:nvPr/>
        </p:nvSpPr>
        <p:spPr>
          <a:xfrm>
            <a:off x="0" y="1134"/>
            <a:ext cx="12192000" cy="1631532"/>
          </a:xfrm>
          <a:prstGeom prst="rect">
            <a:avLst/>
          </a:prstGeom>
          <a:solidFill>
            <a:srgbClr val="213A7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2214234-03D1-6A75-EB7E-669AC8BBCA93}"/>
              </a:ext>
            </a:extLst>
          </p:cNvPr>
          <p:cNvSpPr/>
          <p:nvPr/>
        </p:nvSpPr>
        <p:spPr>
          <a:xfrm>
            <a:off x="502171" y="196102"/>
            <a:ext cx="1297815" cy="1200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BA5EF1A-CFE2-FDF3-0C62-A3DF093056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1773" r="-8877" b="-7469"/>
          <a:stretch/>
        </p:blipFill>
        <p:spPr>
          <a:xfrm>
            <a:off x="542120" y="305040"/>
            <a:ext cx="1217916" cy="982450"/>
          </a:xfrm>
          <a:prstGeom prst="ellipse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688ABBAA-B55C-419D-6533-7E99C7AC02D6}"/>
              </a:ext>
            </a:extLst>
          </p:cNvPr>
          <p:cNvSpPr/>
          <p:nvPr/>
        </p:nvSpPr>
        <p:spPr>
          <a:xfrm>
            <a:off x="10467936" y="196101"/>
            <a:ext cx="1297815" cy="1200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 descr="A logo with a globe and text&#10;&#10;Description automatically generated">
            <a:extLst>
              <a:ext uri="{FF2B5EF4-FFF2-40B4-BE49-F238E27FC236}">
                <a16:creationId xmlns:a16="http://schemas.microsoft.com/office/drawing/2014/main" id="{9A93F447-7CD6-FF9D-1FD5-D5D1CB4BC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389" y="363234"/>
            <a:ext cx="1158440" cy="85489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687C367-385F-0459-7612-949548AD0503}"/>
              </a:ext>
            </a:extLst>
          </p:cNvPr>
          <p:cNvSpPr txBox="1"/>
          <p:nvPr/>
        </p:nvSpPr>
        <p:spPr>
          <a:xfrm>
            <a:off x="3048778" y="2438263"/>
            <a:ext cx="61003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spc="300" dirty="0">
                <a:latin typeface="Segoe UI" panose="020B0502040204020203" pitchFamily="34" charset="0"/>
                <a:ea typeface="Questrial" pitchFamily="2" charset="0"/>
                <a:cs typeface="Segoe UI" panose="020B0502040204020203" pitchFamily="34" charset="0"/>
              </a:rPr>
              <a:t>JOIN THE TOP TIER OF  </a:t>
            </a:r>
          </a:p>
        </p:txBody>
      </p:sp>
    </p:spTree>
    <p:extLst>
      <p:ext uri="{BB962C8B-B14F-4D97-AF65-F5344CB8AC3E}">
        <p14:creationId xmlns:p14="http://schemas.microsoft.com/office/powerpoint/2010/main" val="2202195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and blue background&#10;&#10;Description automatically generated">
            <a:extLst>
              <a:ext uri="{FF2B5EF4-FFF2-40B4-BE49-F238E27FC236}">
                <a16:creationId xmlns:a16="http://schemas.microsoft.com/office/drawing/2014/main" id="{7FAC7DCD-9036-438D-E272-6BFB1111D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pic>
        <p:nvPicPr>
          <p:cNvPr id="6" name="Picture 5" descr="A blue and white curved lines&#10;&#10;Description automatically generated">
            <a:extLst>
              <a:ext uri="{FF2B5EF4-FFF2-40B4-BE49-F238E27FC236}">
                <a16:creationId xmlns:a16="http://schemas.microsoft.com/office/drawing/2014/main" id="{E5FD1F16-8E39-CE5E-0799-3C56BFA26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66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E4E072-8EC8-399F-826D-852707E59440}"/>
              </a:ext>
            </a:extLst>
          </p:cNvPr>
          <p:cNvSpPr txBox="1"/>
          <p:nvPr/>
        </p:nvSpPr>
        <p:spPr>
          <a:xfrm>
            <a:off x="242430" y="196102"/>
            <a:ext cx="2348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Contact Us For Agreement</a:t>
            </a:r>
            <a:endParaRPr lang="en-ID" sz="12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11665E-A6DB-4256-4DA2-872689F72A97}"/>
              </a:ext>
            </a:extLst>
          </p:cNvPr>
          <p:cNvSpPr txBox="1"/>
          <p:nvPr/>
        </p:nvSpPr>
        <p:spPr>
          <a:xfrm>
            <a:off x="2697690" y="196102"/>
            <a:ext cx="1891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+65 156 7661 9872</a:t>
            </a:r>
            <a:endParaRPr lang="en-ID" sz="12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C6942B-F630-8912-EB8D-68A2323B3ABB}"/>
              </a:ext>
            </a:extLst>
          </p:cNvPr>
          <p:cNvSpPr/>
          <p:nvPr/>
        </p:nvSpPr>
        <p:spPr>
          <a:xfrm>
            <a:off x="0" y="1134"/>
            <a:ext cx="12192000" cy="16315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2214234-03D1-6A75-EB7E-669AC8BBCA93}"/>
              </a:ext>
            </a:extLst>
          </p:cNvPr>
          <p:cNvSpPr/>
          <p:nvPr/>
        </p:nvSpPr>
        <p:spPr>
          <a:xfrm>
            <a:off x="502171" y="196102"/>
            <a:ext cx="1297815" cy="1200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BA5EF1A-CFE2-FDF3-0C62-A3DF093056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1773" r="-8877" b="-7469"/>
          <a:stretch/>
        </p:blipFill>
        <p:spPr>
          <a:xfrm>
            <a:off x="542120" y="305040"/>
            <a:ext cx="1217916" cy="982450"/>
          </a:xfrm>
          <a:prstGeom prst="ellipse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688ABBAA-B55C-419D-6533-7E99C7AC02D6}"/>
              </a:ext>
            </a:extLst>
          </p:cNvPr>
          <p:cNvSpPr/>
          <p:nvPr/>
        </p:nvSpPr>
        <p:spPr>
          <a:xfrm>
            <a:off x="10467936" y="196101"/>
            <a:ext cx="1297815" cy="1200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 descr="A logo with a globe and text&#10;&#10;Description automatically generated">
            <a:extLst>
              <a:ext uri="{FF2B5EF4-FFF2-40B4-BE49-F238E27FC236}">
                <a16:creationId xmlns:a16="http://schemas.microsoft.com/office/drawing/2014/main" id="{9A93F447-7CD6-FF9D-1FD5-D5D1CB4BC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389" y="363234"/>
            <a:ext cx="1158440" cy="85489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687C367-385F-0459-7612-949548AD0503}"/>
              </a:ext>
            </a:extLst>
          </p:cNvPr>
          <p:cNvSpPr txBox="1"/>
          <p:nvPr/>
        </p:nvSpPr>
        <p:spPr>
          <a:xfrm>
            <a:off x="1863438" y="524512"/>
            <a:ext cx="85285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Introduction To Our Team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96897B6-636B-B9E5-F821-6AF68C03C36A}"/>
              </a:ext>
            </a:extLst>
          </p:cNvPr>
          <p:cNvSpPr/>
          <p:nvPr/>
        </p:nvSpPr>
        <p:spPr>
          <a:xfrm>
            <a:off x="1227719" y="2625470"/>
            <a:ext cx="2371382" cy="1523999"/>
          </a:xfrm>
          <a:prstGeom prst="rect">
            <a:avLst/>
          </a:prstGeom>
          <a:solidFill>
            <a:schemeClr val="bg1"/>
          </a:solidFill>
          <a:ln>
            <a:solidFill>
              <a:srgbClr val="213A72"/>
            </a:solidFill>
          </a:ln>
          <a:effectLst>
            <a:outerShdw blurRad="254000" dist="1905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0F9E1D6-799C-325E-27CE-4FD0AD0250B2}"/>
              </a:ext>
            </a:extLst>
          </p:cNvPr>
          <p:cNvSpPr/>
          <p:nvPr/>
        </p:nvSpPr>
        <p:spPr>
          <a:xfrm>
            <a:off x="4910309" y="2625470"/>
            <a:ext cx="2371382" cy="1523999"/>
          </a:xfrm>
          <a:prstGeom prst="rect">
            <a:avLst/>
          </a:prstGeom>
          <a:solidFill>
            <a:schemeClr val="bg1"/>
          </a:solidFill>
          <a:ln>
            <a:solidFill>
              <a:srgbClr val="213A72"/>
            </a:solidFill>
          </a:ln>
          <a:effectLst>
            <a:outerShdw blurRad="254000" dist="1905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16A148A-AEDB-E892-94B2-CD231CBE24F2}"/>
              </a:ext>
            </a:extLst>
          </p:cNvPr>
          <p:cNvSpPr/>
          <p:nvPr/>
        </p:nvSpPr>
        <p:spPr>
          <a:xfrm>
            <a:off x="8374049" y="2625470"/>
            <a:ext cx="2371382" cy="1523999"/>
          </a:xfrm>
          <a:prstGeom prst="rect">
            <a:avLst/>
          </a:prstGeom>
          <a:solidFill>
            <a:schemeClr val="bg1"/>
          </a:solidFill>
          <a:ln>
            <a:solidFill>
              <a:srgbClr val="213A72"/>
            </a:solidFill>
          </a:ln>
          <a:effectLst>
            <a:outerShdw blurRad="254000" dist="1905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9B659A2-7451-BAB3-6479-728498D0D440}"/>
              </a:ext>
            </a:extLst>
          </p:cNvPr>
          <p:cNvSpPr/>
          <p:nvPr/>
        </p:nvSpPr>
        <p:spPr>
          <a:xfrm>
            <a:off x="1227719" y="5210249"/>
            <a:ext cx="2371382" cy="1523999"/>
          </a:xfrm>
          <a:prstGeom prst="rect">
            <a:avLst/>
          </a:prstGeom>
          <a:solidFill>
            <a:schemeClr val="bg1"/>
          </a:solidFill>
          <a:ln>
            <a:solidFill>
              <a:srgbClr val="213A72"/>
            </a:solidFill>
          </a:ln>
          <a:effectLst>
            <a:outerShdw blurRad="254000" dist="1905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4CA16BB-05E4-885B-C8DE-DC999E661A12}"/>
              </a:ext>
            </a:extLst>
          </p:cNvPr>
          <p:cNvSpPr/>
          <p:nvPr/>
        </p:nvSpPr>
        <p:spPr>
          <a:xfrm>
            <a:off x="4910309" y="5210249"/>
            <a:ext cx="2371382" cy="1523999"/>
          </a:xfrm>
          <a:prstGeom prst="rect">
            <a:avLst/>
          </a:prstGeom>
          <a:solidFill>
            <a:schemeClr val="bg1"/>
          </a:solidFill>
          <a:ln>
            <a:solidFill>
              <a:srgbClr val="213A72"/>
            </a:solidFill>
          </a:ln>
          <a:effectLst>
            <a:outerShdw blurRad="254000" dist="1905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D981BE1-FD65-4E06-7C62-A982DED25E93}"/>
              </a:ext>
            </a:extLst>
          </p:cNvPr>
          <p:cNvSpPr/>
          <p:nvPr/>
        </p:nvSpPr>
        <p:spPr>
          <a:xfrm>
            <a:off x="8374049" y="5210249"/>
            <a:ext cx="2371382" cy="1523999"/>
          </a:xfrm>
          <a:prstGeom prst="rect">
            <a:avLst/>
          </a:prstGeom>
          <a:solidFill>
            <a:schemeClr val="bg1"/>
          </a:solidFill>
          <a:ln>
            <a:solidFill>
              <a:srgbClr val="213A72"/>
            </a:solidFill>
          </a:ln>
          <a:effectLst>
            <a:outerShdw blurRad="254000" dist="1905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Placeholder 72">
            <a:extLst>
              <a:ext uri="{FF2B5EF4-FFF2-40B4-BE49-F238E27FC236}">
                <a16:creationId xmlns:a16="http://schemas.microsoft.com/office/drawing/2014/main" id="{AF75E6E9-81A9-951C-C638-F6266B246B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68" t="5076" r="6868" b="5076"/>
          <a:stretch/>
        </p:blipFill>
        <p:spPr>
          <a:xfrm>
            <a:off x="1665288" y="1846337"/>
            <a:ext cx="1495425" cy="1450975"/>
          </a:xfrm>
          <a:prstGeom prst="ellipse">
            <a:avLst/>
          </a:prstGeom>
        </p:spPr>
      </p:pic>
      <p:pic>
        <p:nvPicPr>
          <p:cNvPr id="48" name="Picture Placeholder 73">
            <a:extLst>
              <a:ext uri="{FF2B5EF4-FFF2-40B4-BE49-F238E27FC236}">
                <a16:creationId xmlns:a16="http://schemas.microsoft.com/office/drawing/2014/main" id="{7E4C707E-E53E-DB16-09E2-A10551E7936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642" t="2830" r="3642" b="7208"/>
          <a:stretch/>
        </p:blipFill>
        <p:spPr>
          <a:xfrm>
            <a:off x="5348288" y="1846337"/>
            <a:ext cx="1495425" cy="1450975"/>
          </a:xfrm>
          <a:prstGeom prst="ellipse">
            <a:avLst/>
          </a:prstGeom>
        </p:spPr>
      </p:pic>
      <p:pic>
        <p:nvPicPr>
          <p:cNvPr id="49" name="Picture Placeholder 74">
            <a:extLst>
              <a:ext uri="{FF2B5EF4-FFF2-40B4-BE49-F238E27FC236}">
                <a16:creationId xmlns:a16="http://schemas.microsoft.com/office/drawing/2014/main" id="{04366C79-E6D3-BC9D-31A1-70F626CA38A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017" b="2017"/>
          <a:stretch/>
        </p:blipFill>
        <p:spPr>
          <a:xfrm>
            <a:off x="8811750" y="1846007"/>
            <a:ext cx="1495425" cy="1450975"/>
          </a:xfrm>
          <a:prstGeom prst="ellipse">
            <a:avLst/>
          </a:prstGeom>
        </p:spPr>
      </p:pic>
      <p:pic>
        <p:nvPicPr>
          <p:cNvPr id="51" name="Picture Placeholder 76">
            <a:extLst>
              <a:ext uri="{FF2B5EF4-FFF2-40B4-BE49-F238E27FC236}">
                <a16:creationId xmlns:a16="http://schemas.microsoft.com/office/drawing/2014/main" id="{BE8806F2-87A4-0D8F-0DA2-EF3B15FBA09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3196" b="3196"/>
          <a:stretch/>
        </p:blipFill>
        <p:spPr>
          <a:xfrm>
            <a:off x="5348010" y="4430786"/>
            <a:ext cx="1495425" cy="1450975"/>
          </a:xfrm>
          <a:prstGeom prst="ellipse">
            <a:avLst/>
          </a:prstGeom>
        </p:spPr>
      </p:pic>
      <p:pic>
        <p:nvPicPr>
          <p:cNvPr id="52" name="Picture Placeholder 77">
            <a:extLst>
              <a:ext uri="{FF2B5EF4-FFF2-40B4-BE49-F238E27FC236}">
                <a16:creationId xmlns:a16="http://schemas.microsoft.com/office/drawing/2014/main" id="{EC07BD3D-E82E-54B7-DDA6-1D65F444D47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939" b="939"/>
          <a:stretch/>
        </p:blipFill>
        <p:spPr>
          <a:xfrm>
            <a:off x="8811750" y="4430786"/>
            <a:ext cx="1495425" cy="1450975"/>
          </a:xfrm>
          <a:prstGeom prst="ellipse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66F34BB0-BED3-0E0F-E166-A3B7BB653ECC}"/>
              </a:ext>
            </a:extLst>
          </p:cNvPr>
          <p:cNvSpPr txBox="1"/>
          <p:nvPr/>
        </p:nvSpPr>
        <p:spPr>
          <a:xfrm>
            <a:off x="1445751" y="3316493"/>
            <a:ext cx="19344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Sandi Davies </a:t>
            </a:r>
            <a:endParaRPr lang="en-PK" sz="1400" b="1" dirty="0">
              <a:solidFill>
                <a:schemeClr val="accent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0779E1B-46D5-4E5F-2AAF-16B8F355D6C6}"/>
              </a:ext>
            </a:extLst>
          </p:cNvPr>
          <p:cNvSpPr txBox="1"/>
          <p:nvPr/>
        </p:nvSpPr>
        <p:spPr>
          <a:xfrm>
            <a:off x="5128751" y="3316493"/>
            <a:ext cx="19344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Nadeem Iqbal </a:t>
            </a:r>
            <a:endParaRPr lang="en-PK" sz="1400" b="1" dirty="0">
              <a:solidFill>
                <a:schemeClr val="accent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43433C8-3446-6FB6-151D-00A720B59C8F}"/>
              </a:ext>
            </a:extLst>
          </p:cNvPr>
          <p:cNvSpPr txBox="1"/>
          <p:nvPr/>
        </p:nvSpPr>
        <p:spPr>
          <a:xfrm>
            <a:off x="8592491" y="3316493"/>
            <a:ext cx="19344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Kevin Palacios </a:t>
            </a:r>
            <a:endParaRPr lang="en-PK" sz="1400" b="1" dirty="0">
              <a:solidFill>
                <a:schemeClr val="accent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DD988F2-DF90-1227-5000-B93E62D4459A}"/>
              </a:ext>
            </a:extLst>
          </p:cNvPr>
          <p:cNvSpPr txBox="1"/>
          <p:nvPr/>
        </p:nvSpPr>
        <p:spPr>
          <a:xfrm>
            <a:off x="1226899" y="5931233"/>
            <a:ext cx="23722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Dr. Glen Kitteringham </a:t>
            </a:r>
            <a:endParaRPr lang="en-PK" sz="1400" b="1" dirty="0">
              <a:solidFill>
                <a:schemeClr val="accent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1110B3C-7A8E-15C3-D5FD-D8C51EF7E944}"/>
              </a:ext>
            </a:extLst>
          </p:cNvPr>
          <p:cNvSpPr txBox="1"/>
          <p:nvPr/>
        </p:nvSpPr>
        <p:spPr>
          <a:xfrm>
            <a:off x="5128751" y="5931233"/>
            <a:ext cx="19344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Garry Bergin </a:t>
            </a:r>
            <a:endParaRPr lang="en-PK" sz="1400" b="1" dirty="0">
              <a:solidFill>
                <a:schemeClr val="accent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9AFBA18-9B65-A68F-9FE0-EE62B3DE87B5}"/>
              </a:ext>
            </a:extLst>
          </p:cNvPr>
          <p:cNvSpPr txBox="1"/>
          <p:nvPr/>
        </p:nvSpPr>
        <p:spPr>
          <a:xfrm>
            <a:off x="8592491" y="5931233"/>
            <a:ext cx="19344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Matthew Porcelli </a:t>
            </a:r>
            <a:endParaRPr lang="en-PK" sz="1400" b="1" dirty="0">
              <a:solidFill>
                <a:schemeClr val="accent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1284B3C-620A-A323-F679-672E06316DD7}"/>
              </a:ext>
            </a:extLst>
          </p:cNvPr>
          <p:cNvSpPr txBox="1"/>
          <p:nvPr/>
        </p:nvSpPr>
        <p:spPr>
          <a:xfrm>
            <a:off x="1445751" y="3624270"/>
            <a:ext cx="1934498" cy="430887"/>
          </a:xfrm>
          <a:prstGeom prst="rect">
            <a:avLst/>
          </a:prstGeom>
          <a:solidFill>
            <a:srgbClr val="213A72"/>
          </a:solidFill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Chief Executive Officer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IFPO </a:t>
            </a:r>
            <a:endParaRPr lang="en-PK" sz="1100" dirty="0">
              <a:solidFill>
                <a:schemeClr val="bg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85264DA-5128-9B44-021D-5568C0D2698B}"/>
              </a:ext>
            </a:extLst>
          </p:cNvPr>
          <p:cNvSpPr txBox="1"/>
          <p:nvPr/>
        </p:nvSpPr>
        <p:spPr>
          <a:xfrm>
            <a:off x="5128751" y="3624270"/>
            <a:ext cx="1934498" cy="430887"/>
          </a:xfrm>
          <a:prstGeom prst="rect">
            <a:avLst/>
          </a:prstGeom>
          <a:solidFill>
            <a:srgbClr val="213A72"/>
          </a:solidFill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Director MENASA &amp; Global Advisory Board Member 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47D8C68-EACA-96E0-FB9E-AA74172505BD}"/>
              </a:ext>
            </a:extLst>
          </p:cNvPr>
          <p:cNvSpPr txBox="1"/>
          <p:nvPr/>
        </p:nvSpPr>
        <p:spPr>
          <a:xfrm>
            <a:off x="8592491" y="3624270"/>
            <a:ext cx="1934498" cy="430887"/>
          </a:xfrm>
          <a:prstGeom prst="rect">
            <a:avLst/>
          </a:prstGeom>
          <a:solidFill>
            <a:srgbClr val="213A72"/>
          </a:solidFill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Director LATAM &amp; Global 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Board Member </a:t>
            </a:r>
            <a:endParaRPr lang="en-PK" sz="1100" dirty="0">
              <a:solidFill>
                <a:schemeClr val="bg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509AFB9-0485-A5A3-8A24-91FDFC726AF8}"/>
              </a:ext>
            </a:extLst>
          </p:cNvPr>
          <p:cNvSpPr txBox="1"/>
          <p:nvPr/>
        </p:nvSpPr>
        <p:spPr>
          <a:xfrm>
            <a:off x="1226899" y="6239010"/>
            <a:ext cx="2372202" cy="430887"/>
          </a:xfrm>
          <a:prstGeom prst="rect">
            <a:avLst/>
          </a:prstGeom>
          <a:solidFill>
            <a:srgbClr val="213A72"/>
          </a:solidFill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Research Criminologist &amp; Security Consultant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AD75B38-33BA-8FBA-3962-5D96C55C75A1}"/>
              </a:ext>
            </a:extLst>
          </p:cNvPr>
          <p:cNvSpPr txBox="1"/>
          <p:nvPr/>
        </p:nvSpPr>
        <p:spPr>
          <a:xfrm>
            <a:off x="5128751" y="6239010"/>
            <a:ext cx="1934498" cy="430887"/>
          </a:xfrm>
          <a:prstGeom prst="rect">
            <a:avLst/>
          </a:prstGeom>
          <a:solidFill>
            <a:srgbClr val="213A72"/>
          </a:solidFill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IFPO Ireland 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Advisory Board Member </a:t>
            </a:r>
            <a:endParaRPr lang="en-PK" sz="1100" dirty="0">
              <a:solidFill>
                <a:schemeClr val="bg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A90ECD2-979F-A544-CCB0-5432FFA8DA7D}"/>
              </a:ext>
            </a:extLst>
          </p:cNvPr>
          <p:cNvSpPr txBox="1"/>
          <p:nvPr/>
        </p:nvSpPr>
        <p:spPr>
          <a:xfrm>
            <a:off x="8592491" y="6239010"/>
            <a:ext cx="1934498" cy="430887"/>
          </a:xfrm>
          <a:prstGeom prst="rect">
            <a:avLst/>
          </a:prstGeom>
          <a:solidFill>
            <a:srgbClr val="213A72"/>
          </a:solidFill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IFPO Ethics 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Committee Member </a:t>
            </a:r>
            <a:endParaRPr lang="en-PK" sz="1100" dirty="0">
              <a:solidFill>
                <a:schemeClr val="bg1"/>
              </a:solidFill>
            </a:endParaRPr>
          </a:p>
        </p:txBody>
      </p:sp>
      <p:pic>
        <p:nvPicPr>
          <p:cNvPr id="5" name="Picture 4" descr="A person in a blue shirt&#10;&#10;Description automatically generated">
            <a:extLst>
              <a:ext uri="{FF2B5EF4-FFF2-40B4-BE49-F238E27FC236}">
                <a16:creationId xmlns:a16="http://schemas.microsoft.com/office/drawing/2014/main" id="{17419C2D-BDF7-04AF-D961-8DD060375E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287" y="4421360"/>
            <a:ext cx="1495425" cy="146982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16481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EAB13-E5BB-205A-9849-1A5FB3816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F993C4-BE84-414E-2AA3-DE7AF543E35A}"/>
              </a:ext>
            </a:extLst>
          </p:cNvPr>
          <p:cNvSpPr txBox="1"/>
          <p:nvPr/>
        </p:nvSpPr>
        <p:spPr>
          <a:xfrm>
            <a:off x="242430" y="196102"/>
            <a:ext cx="2348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Contact Us For Agreement</a:t>
            </a:r>
            <a:endParaRPr lang="en-ID" sz="12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05FE36-B3E2-47A5-C711-3799D54492F8}"/>
              </a:ext>
            </a:extLst>
          </p:cNvPr>
          <p:cNvSpPr txBox="1"/>
          <p:nvPr/>
        </p:nvSpPr>
        <p:spPr>
          <a:xfrm>
            <a:off x="2697690" y="196102"/>
            <a:ext cx="1891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+65 156 7661 9872</a:t>
            </a:r>
            <a:endParaRPr lang="en-ID" sz="12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D585C5-8798-D0FA-110B-416862F308B8}"/>
              </a:ext>
            </a:extLst>
          </p:cNvPr>
          <p:cNvSpPr/>
          <p:nvPr/>
        </p:nvSpPr>
        <p:spPr>
          <a:xfrm>
            <a:off x="0" y="1134"/>
            <a:ext cx="12192000" cy="1631532"/>
          </a:xfrm>
          <a:prstGeom prst="rect">
            <a:avLst/>
          </a:prstGeom>
          <a:solidFill>
            <a:srgbClr val="213A7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8D328AC-45BB-EDA8-9AF7-1FC2FE372F90}"/>
              </a:ext>
            </a:extLst>
          </p:cNvPr>
          <p:cNvSpPr/>
          <p:nvPr/>
        </p:nvSpPr>
        <p:spPr>
          <a:xfrm>
            <a:off x="10467936" y="196101"/>
            <a:ext cx="1297815" cy="1200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 descr="A logo with a globe and text&#10;&#10;Description automatically generated">
            <a:extLst>
              <a:ext uri="{FF2B5EF4-FFF2-40B4-BE49-F238E27FC236}">
                <a16:creationId xmlns:a16="http://schemas.microsoft.com/office/drawing/2014/main" id="{119F28E1-E195-6F56-845E-CCEF14446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389" y="363234"/>
            <a:ext cx="1158440" cy="85489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30B6326-D672-FD22-DEEB-406F2D84841F}"/>
              </a:ext>
            </a:extLst>
          </p:cNvPr>
          <p:cNvSpPr txBox="1"/>
          <p:nvPr/>
        </p:nvSpPr>
        <p:spPr>
          <a:xfrm>
            <a:off x="1863438" y="524512"/>
            <a:ext cx="85285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Career Development Pathways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8DD28FA-662E-7188-278D-37EC825561FF}"/>
              </a:ext>
            </a:extLst>
          </p:cNvPr>
          <p:cNvSpPr txBox="1"/>
          <p:nvPr/>
        </p:nvSpPr>
        <p:spPr>
          <a:xfrm>
            <a:off x="174062" y="1793147"/>
            <a:ext cx="6100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Typical Security Professional Development Pathway 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4D1DEF2-C9B5-4281-CEC3-6BB3A6213981}"/>
              </a:ext>
            </a:extLst>
          </p:cNvPr>
          <p:cNvGrpSpPr/>
          <p:nvPr/>
        </p:nvGrpSpPr>
        <p:grpSpPr>
          <a:xfrm>
            <a:off x="4402307" y="2713884"/>
            <a:ext cx="7501985" cy="4144116"/>
            <a:chOff x="2783181" y="3102266"/>
            <a:chExt cx="6572026" cy="2742268"/>
          </a:xfrm>
        </p:grpSpPr>
        <p:sp>
          <p:nvSpPr>
            <p:cNvPr id="44" name="Google Shape;976;p35">
              <a:extLst>
                <a:ext uri="{FF2B5EF4-FFF2-40B4-BE49-F238E27FC236}">
                  <a16:creationId xmlns:a16="http://schemas.microsoft.com/office/drawing/2014/main" id="{00621E12-F026-2A32-676C-2899E6A9DB17}"/>
                </a:ext>
              </a:extLst>
            </p:cNvPr>
            <p:cNvSpPr/>
            <p:nvPr/>
          </p:nvSpPr>
          <p:spPr>
            <a:xfrm>
              <a:off x="3987847" y="3953518"/>
              <a:ext cx="29829" cy="29830"/>
            </a:xfrm>
            <a:custGeom>
              <a:avLst/>
              <a:gdLst/>
              <a:ahLst/>
              <a:cxnLst/>
              <a:rect l="l" t="t" r="r" b="b"/>
              <a:pathLst>
                <a:path w="870" h="870" extrusionOk="0">
                  <a:moveTo>
                    <a:pt x="441" y="0"/>
                  </a:moveTo>
                  <a:lnTo>
                    <a:pt x="1" y="441"/>
                  </a:lnTo>
                  <a:lnTo>
                    <a:pt x="441" y="869"/>
                  </a:lnTo>
                  <a:lnTo>
                    <a:pt x="870" y="441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lvetica" pitchFamily="2" charset="0"/>
              </a:endParaRPr>
            </a:p>
          </p:txBody>
        </p:sp>
        <p:sp>
          <p:nvSpPr>
            <p:cNvPr id="45" name="Google Shape;977;p35">
              <a:extLst>
                <a:ext uri="{FF2B5EF4-FFF2-40B4-BE49-F238E27FC236}">
                  <a16:creationId xmlns:a16="http://schemas.microsoft.com/office/drawing/2014/main" id="{A2BAD325-F26E-036E-B8D6-30B82CF0BB31}"/>
                </a:ext>
              </a:extLst>
            </p:cNvPr>
            <p:cNvSpPr/>
            <p:nvPr/>
          </p:nvSpPr>
          <p:spPr>
            <a:xfrm>
              <a:off x="3809453" y="4132323"/>
              <a:ext cx="29829" cy="29830"/>
            </a:xfrm>
            <a:custGeom>
              <a:avLst/>
              <a:gdLst/>
              <a:ahLst/>
              <a:cxnLst/>
              <a:rect l="l" t="t" r="r" b="b"/>
              <a:pathLst>
                <a:path w="870" h="870" extrusionOk="0">
                  <a:moveTo>
                    <a:pt x="429" y="0"/>
                  </a:moveTo>
                  <a:lnTo>
                    <a:pt x="1" y="429"/>
                  </a:lnTo>
                  <a:lnTo>
                    <a:pt x="429" y="869"/>
                  </a:lnTo>
                  <a:lnTo>
                    <a:pt x="870" y="429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lvetica" pitchFamily="2" charset="0"/>
              </a:endParaRPr>
            </a:p>
          </p:txBody>
        </p:sp>
        <p:sp>
          <p:nvSpPr>
            <p:cNvPr id="46" name="Google Shape;978;p35">
              <a:extLst>
                <a:ext uri="{FF2B5EF4-FFF2-40B4-BE49-F238E27FC236}">
                  <a16:creationId xmlns:a16="http://schemas.microsoft.com/office/drawing/2014/main" id="{75462DE1-87F6-76AE-040E-4CCBA1063ABB}"/>
                </a:ext>
              </a:extLst>
            </p:cNvPr>
            <p:cNvSpPr/>
            <p:nvPr/>
          </p:nvSpPr>
          <p:spPr>
            <a:xfrm>
              <a:off x="3943343" y="3968604"/>
              <a:ext cx="29864" cy="29830"/>
            </a:xfrm>
            <a:custGeom>
              <a:avLst/>
              <a:gdLst/>
              <a:ahLst/>
              <a:cxnLst/>
              <a:rect l="l" t="t" r="r" b="b"/>
              <a:pathLst>
                <a:path w="871" h="870" extrusionOk="0">
                  <a:moveTo>
                    <a:pt x="430" y="1"/>
                  </a:moveTo>
                  <a:lnTo>
                    <a:pt x="1" y="429"/>
                  </a:lnTo>
                  <a:lnTo>
                    <a:pt x="430" y="870"/>
                  </a:lnTo>
                  <a:lnTo>
                    <a:pt x="870" y="429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lvetica" pitchFamily="2" charset="0"/>
              </a:endParaRPr>
            </a:p>
          </p:txBody>
        </p:sp>
        <p:sp>
          <p:nvSpPr>
            <p:cNvPr id="47" name="Google Shape;979;p35">
              <a:extLst>
                <a:ext uri="{FF2B5EF4-FFF2-40B4-BE49-F238E27FC236}">
                  <a16:creationId xmlns:a16="http://schemas.microsoft.com/office/drawing/2014/main" id="{F26EA544-76B1-2DDD-E085-27D7AC45D4C6}"/>
                </a:ext>
              </a:extLst>
            </p:cNvPr>
            <p:cNvSpPr/>
            <p:nvPr/>
          </p:nvSpPr>
          <p:spPr>
            <a:xfrm>
              <a:off x="3973172" y="3998399"/>
              <a:ext cx="29829" cy="29864"/>
            </a:xfrm>
            <a:custGeom>
              <a:avLst/>
              <a:gdLst/>
              <a:ahLst/>
              <a:cxnLst/>
              <a:rect l="l" t="t" r="r" b="b"/>
              <a:pathLst>
                <a:path w="870" h="871" extrusionOk="0">
                  <a:moveTo>
                    <a:pt x="429" y="1"/>
                  </a:moveTo>
                  <a:lnTo>
                    <a:pt x="0" y="430"/>
                  </a:lnTo>
                  <a:lnTo>
                    <a:pt x="429" y="870"/>
                  </a:lnTo>
                  <a:lnTo>
                    <a:pt x="869" y="430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lvetica" pitchFamily="2" charset="0"/>
              </a:endParaRPr>
            </a:p>
          </p:txBody>
        </p:sp>
        <p:sp>
          <p:nvSpPr>
            <p:cNvPr id="48" name="Google Shape;980;p35">
              <a:extLst>
                <a:ext uri="{FF2B5EF4-FFF2-40B4-BE49-F238E27FC236}">
                  <a16:creationId xmlns:a16="http://schemas.microsoft.com/office/drawing/2014/main" id="{A2586F60-3317-1444-66F4-684ED85E631A}"/>
                </a:ext>
              </a:extLst>
            </p:cNvPr>
            <p:cNvSpPr/>
            <p:nvPr/>
          </p:nvSpPr>
          <p:spPr>
            <a:xfrm>
              <a:off x="3824162" y="4087819"/>
              <a:ext cx="29829" cy="29418"/>
            </a:xfrm>
            <a:custGeom>
              <a:avLst/>
              <a:gdLst/>
              <a:ahLst/>
              <a:cxnLst/>
              <a:rect l="l" t="t" r="r" b="b"/>
              <a:pathLst>
                <a:path w="870" h="858" extrusionOk="0">
                  <a:moveTo>
                    <a:pt x="441" y="0"/>
                  </a:moveTo>
                  <a:lnTo>
                    <a:pt x="0" y="429"/>
                  </a:lnTo>
                  <a:lnTo>
                    <a:pt x="441" y="858"/>
                  </a:lnTo>
                  <a:lnTo>
                    <a:pt x="869" y="429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lvetica" pitchFamily="2" charset="0"/>
              </a:endParaRPr>
            </a:p>
          </p:txBody>
        </p:sp>
        <p:sp>
          <p:nvSpPr>
            <p:cNvPr id="49" name="Google Shape;981;p35">
              <a:extLst>
                <a:ext uri="{FF2B5EF4-FFF2-40B4-BE49-F238E27FC236}">
                  <a16:creationId xmlns:a16="http://schemas.microsoft.com/office/drawing/2014/main" id="{49AF08F7-6F74-4CE8-14ED-68E224B7594C}"/>
                </a:ext>
              </a:extLst>
            </p:cNvPr>
            <p:cNvSpPr/>
            <p:nvPr/>
          </p:nvSpPr>
          <p:spPr>
            <a:xfrm>
              <a:off x="3853957" y="4117614"/>
              <a:ext cx="29829" cy="29418"/>
            </a:xfrm>
            <a:custGeom>
              <a:avLst/>
              <a:gdLst/>
              <a:ahLst/>
              <a:cxnLst/>
              <a:rect l="l" t="t" r="r" b="b"/>
              <a:pathLst>
                <a:path w="870" h="858" extrusionOk="0">
                  <a:moveTo>
                    <a:pt x="441" y="1"/>
                  </a:moveTo>
                  <a:lnTo>
                    <a:pt x="0" y="429"/>
                  </a:lnTo>
                  <a:lnTo>
                    <a:pt x="441" y="858"/>
                  </a:lnTo>
                  <a:lnTo>
                    <a:pt x="870" y="429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lvetica" pitchFamily="2" charset="0"/>
              </a:endParaRPr>
            </a:p>
          </p:txBody>
        </p:sp>
        <p:sp>
          <p:nvSpPr>
            <p:cNvPr id="50" name="Google Shape;982;p35">
              <a:extLst>
                <a:ext uri="{FF2B5EF4-FFF2-40B4-BE49-F238E27FC236}">
                  <a16:creationId xmlns:a16="http://schemas.microsoft.com/office/drawing/2014/main" id="{99FFB23E-02D7-8729-42A9-174914D03303}"/>
                </a:ext>
              </a:extLst>
            </p:cNvPr>
            <p:cNvSpPr/>
            <p:nvPr/>
          </p:nvSpPr>
          <p:spPr>
            <a:xfrm>
              <a:off x="3869078" y="4042903"/>
              <a:ext cx="59213" cy="59659"/>
            </a:xfrm>
            <a:custGeom>
              <a:avLst/>
              <a:gdLst/>
              <a:ahLst/>
              <a:cxnLst/>
              <a:rect l="l" t="t" r="r" b="b"/>
              <a:pathLst>
                <a:path w="1727" h="1740" extrusionOk="0">
                  <a:moveTo>
                    <a:pt x="429" y="1"/>
                  </a:moveTo>
                  <a:lnTo>
                    <a:pt x="0" y="441"/>
                  </a:lnTo>
                  <a:lnTo>
                    <a:pt x="1298" y="1739"/>
                  </a:lnTo>
                  <a:lnTo>
                    <a:pt x="1726" y="1310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lvetica" pitchFamily="2" charset="0"/>
              </a:endParaRPr>
            </a:p>
          </p:txBody>
        </p:sp>
        <p:sp>
          <p:nvSpPr>
            <p:cNvPr id="51" name="Google Shape;983;p35">
              <a:extLst>
                <a:ext uri="{FF2B5EF4-FFF2-40B4-BE49-F238E27FC236}">
                  <a16:creationId xmlns:a16="http://schemas.microsoft.com/office/drawing/2014/main" id="{BB0DC944-FF31-E380-3BBB-1919CA81EFE4}"/>
                </a:ext>
              </a:extLst>
            </p:cNvPr>
            <p:cNvSpPr/>
            <p:nvPr/>
          </p:nvSpPr>
          <p:spPr>
            <a:xfrm>
              <a:off x="3898461" y="4013108"/>
              <a:ext cx="59625" cy="5962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441" y="1"/>
                  </a:moveTo>
                  <a:lnTo>
                    <a:pt x="0" y="441"/>
                  </a:lnTo>
                  <a:lnTo>
                    <a:pt x="1310" y="1739"/>
                  </a:lnTo>
                  <a:lnTo>
                    <a:pt x="1739" y="1310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lvetica" pitchFamily="2" charset="0"/>
              </a:endParaRPr>
            </a:p>
          </p:txBody>
        </p:sp>
        <p:sp>
          <p:nvSpPr>
            <p:cNvPr id="52" name="Google Shape;984;p35">
              <a:extLst>
                <a:ext uri="{FF2B5EF4-FFF2-40B4-BE49-F238E27FC236}">
                  <a16:creationId xmlns:a16="http://schemas.microsoft.com/office/drawing/2014/main" id="{DCA85F75-D286-0626-8EE4-1DD378088C85}"/>
                </a:ext>
              </a:extLst>
            </p:cNvPr>
            <p:cNvSpPr/>
            <p:nvPr/>
          </p:nvSpPr>
          <p:spPr>
            <a:xfrm>
              <a:off x="3928257" y="4773623"/>
              <a:ext cx="20023" cy="20469"/>
            </a:xfrm>
            <a:custGeom>
              <a:avLst/>
              <a:gdLst/>
              <a:ahLst/>
              <a:cxnLst/>
              <a:rect l="l" t="t" r="r" b="b"/>
              <a:pathLst>
                <a:path w="584" h="597" extrusionOk="0">
                  <a:moveTo>
                    <a:pt x="0" y="1"/>
                  </a:moveTo>
                  <a:lnTo>
                    <a:pt x="0" y="596"/>
                  </a:lnTo>
                  <a:lnTo>
                    <a:pt x="584" y="596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lvetica" pitchFamily="2" charset="0"/>
              </a:endParaRPr>
            </a:p>
          </p:txBody>
        </p:sp>
        <p:sp>
          <p:nvSpPr>
            <p:cNvPr id="53" name="Google Shape;985;p35">
              <a:extLst>
                <a:ext uri="{FF2B5EF4-FFF2-40B4-BE49-F238E27FC236}">
                  <a16:creationId xmlns:a16="http://schemas.microsoft.com/office/drawing/2014/main" id="{CDB72B2D-12B5-EE5C-AD57-B665F5EFE017}"/>
                </a:ext>
              </a:extLst>
            </p:cNvPr>
            <p:cNvSpPr/>
            <p:nvPr/>
          </p:nvSpPr>
          <p:spPr>
            <a:xfrm>
              <a:off x="3908267" y="4875284"/>
              <a:ext cx="60448" cy="60448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583" y="1"/>
                  </a:moveTo>
                  <a:lnTo>
                    <a:pt x="583" y="596"/>
                  </a:lnTo>
                  <a:lnTo>
                    <a:pt x="0" y="596"/>
                  </a:lnTo>
                  <a:lnTo>
                    <a:pt x="0" y="1179"/>
                  </a:lnTo>
                  <a:lnTo>
                    <a:pt x="583" y="1179"/>
                  </a:lnTo>
                  <a:lnTo>
                    <a:pt x="583" y="1763"/>
                  </a:lnTo>
                  <a:lnTo>
                    <a:pt x="1167" y="1763"/>
                  </a:lnTo>
                  <a:lnTo>
                    <a:pt x="1167" y="1179"/>
                  </a:lnTo>
                  <a:lnTo>
                    <a:pt x="1762" y="1179"/>
                  </a:lnTo>
                  <a:lnTo>
                    <a:pt x="1762" y="596"/>
                  </a:lnTo>
                  <a:lnTo>
                    <a:pt x="1167" y="596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lvetica" pitchFamily="2" charset="0"/>
              </a:endParaRPr>
            </a:p>
          </p:txBody>
        </p:sp>
        <p:sp>
          <p:nvSpPr>
            <p:cNvPr id="54" name="Google Shape;986;p35">
              <a:extLst>
                <a:ext uri="{FF2B5EF4-FFF2-40B4-BE49-F238E27FC236}">
                  <a16:creationId xmlns:a16="http://schemas.microsoft.com/office/drawing/2014/main" id="{59CAA7E7-5A1F-8AA9-A71B-DA67EDD73A8D}"/>
                </a:ext>
              </a:extLst>
            </p:cNvPr>
            <p:cNvSpPr/>
            <p:nvPr/>
          </p:nvSpPr>
          <p:spPr>
            <a:xfrm>
              <a:off x="3443270" y="5648451"/>
              <a:ext cx="24549" cy="24549"/>
            </a:xfrm>
            <a:custGeom>
              <a:avLst/>
              <a:gdLst/>
              <a:ahLst/>
              <a:cxnLst/>
              <a:rect l="l" t="t" r="r" b="b"/>
              <a:pathLst>
                <a:path w="716" h="716" extrusionOk="0">
                  <a:moveTo>
                    <a:pt x="1" y="1"/>
                  </a:moveTo>
                  <a:lnTo>
                    <a:pt x="1" y="715"/>
                  </a:lnTo>
                  <a:lnTo>
                    <a:pt x="715" y="71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lvetica" pitchFamily="2" charset="0"/>
              </a:endParaRPr>
            </a:p>
          </p:txBody>
        </p:sp>
        <p:grpSp>
          <p:nvGrpSpPr>
            <p:cNvPr id="67" name="Google Shape;1001;p35">
              <a:extLst>
                <a:ext uri="{FF2B5EF4-FFF2-40B4-BE49-F238E27FC236}">
                  <a16:creationId xmlns:a16="http://schemas.microsoft.com/office/drawing/2014/main" id="{52BCF548-8CE5-3488-6863-9215509794AF}"/>
                </a:ext>
              </a:extLst>
            </p:cNvPr>
            <p:cNvGrpSpPr/>
            <p:nvPr/>
          </p:nvGrpSpPr>
          <p:grpSpPr>
            <a:xfrm>
              <a:off x="2783181" y="3395876"/>
              <a:ext cx="6572026" cy="1110823"/>
              <a:chOff x="2214100" y="2282425"/>
              <a:chExt cx="4791953" cy="809950"/>
            </a:xfrm>
          </p:grpSpPr>
          <p:grpSp>
            <p:nvGrpSpPr>
              <p:cNvPr id="68" name="Google Shape;1002;p35">
                <a:extLst>
                  <a:ext uri="{FF2B5EF4-FFF2-40B4-BE49-F238E27FC236}">
                    <a16:creationId xmlns:a16="http://schemas.microsoft.com/office/drawing/2014/main" id="{B7032C1C-4588-47C1-7100-332C1FDCBFC4}"/>
                  </a:ext>
                </a:extLst>
              </p:cNvPr>
              <p:cNvGrpSpPr/>
              <p:nvPr/>
            </p:nvGrpSpPr>
            <p:grpSpPr>
              <a:xfrm>
                <a:off x="3016599" y="2368950"/>
                <a:ext cx="3989454" cy="658988"/>
                <a:chOff x="3016599" y="2368950"/>
                <a:chExt cx="3989454" cy="658988"/>
              </a:xfrm>
            </p:grpSpPr>
            <p:sp>
              <p:nvSpPr>
                <p:cNvPr id="70" name="Google Shape;1003;p35">
                  <a:extLst>
                    <a:ext uri="{FF2B5EF4-FFF2-40B4-BE49-F238E27FC236}">
                      <a16:creationId xmlns:a16="http://schemas.microsoft.com/office/drawing/2014/main" id="{598D152E-EA75-A12E-9DFA-0EB91A31E884}"/>
                    </a:ext>
                  </a:extLst>
                </p:cNvPr>
                <p:cNvSpPr txBox="1"/>
                <p:nvPr/>
              </p:nvSpPr>
              <p:spPr>
                <a:xfrm>
                  <a:off x="6140879" y="2441400"/>
                  <a:ext cx="865174" cy="429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600" b="1" dirty="0"/>
                    <a:t>Specialization</a:t>
                  </a:r>
                  <a:endParaRPr sz="1700" b="1" dirty="0">
                    <a:solidFill>
                      <a:srgbClr val="434343"/>
                    </a:solidFill>
                    <a:latin typeface="Helvetica" pitchFamily="2" charset="0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  <p:sp>
              <p:nvSpPr>
                <p:cNvPr id="71" name="Google Shape;1004;p35">
                  <a:extLst>
                    <a:ext uri="{FF2B5EF4-FFF2-40B4-BE49-F238E27FC236}">
                      <a16:creationId xmlns:a16="http://schemas.microsoft.com/office/drawing/2014/main" id="{7FE67FAE-494A-84CB-50E3-8F62FC069F44}"/>
                    </a:ext>
                  </a:extLst>
                </p:cNvPr>
                <p:cNvSpPr/>
                <p:nvPr/>
              </p:nvSpPr>
              <p:spPr>
                <a:xfrm>
                  <a:off x="3242501" y="2368950"/>
                  <a:ext cx="2852198" cy="567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98" h="26243" extrusionOk="0">
                      <a:moveTo>
                        <a:pt x="14979" y="1"/>
                      </a:moveTo>
                      <a:cubicBezTo>
                        <a:pt x="6704" y="1"/>
                        <a:pt x="1" y="6704"/>
                        <a:pt x="1" y="14979"/>
                      </a:cubicBezTo>
                      <a:lnTo>
                        <a:pt x="1" y="26242"/>
                      </a:lnTo>
                      <a:lnTo>
                        <a:pt x="78356" y="26242"/>
                      </a:lnTo>
                      <a:lnTo>
                        <a:pt x="87297" y="13407"/>
                      </a:lnTo>
                      <a:lnTo>
                        <a:pt x="78356" y="1"/>
                      </a:ln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274300" bIns="137150" anchor="ctr" anchorCtr="0">
                  <a:noAutofit/>
                </a:bodyPr>
                <a:lstStyle/>
                <a:p>
                  <a:pPr marL="628650" lvl="1" indent="-171450">
                    <a:buFont typeface="Arial" panose="020B0604020202020204" pitchFamily="34" charset="0"/>
                    <a:buChar char="•"/>
                  </a:pPr>
                  <a:r>
                    <a:rPr lang="en-US" sz="16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Security Operations Center</a:t>
                  </a:r>
                </a:p>
                <a:p>
                  <a:pPr marL="628650" lvl="1" indent="-171450">
                    <a:buFont typeface="Arial" panose="020B0604020202020204" pitchFamily="34" charset="0"/>
                    <a:buChar char="•"/>
                  </a:pPr>
                  <a:r>
                    <a:rPr lang="en-US" sz="16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CCTV &amp; Access Control Systems    </a:t>
                  </a:r>
                </a:p>
                <a:p>
                  <a:pPr marL="628650" lvl="1" indent="-171450">
                    <a:buFont typeface="Arial" panose="020B0604020202020204" pitchFamily="34" charset="0"/>
                    <a:buChar char="•"/>
                  </a:pPr>
                  <a:r>
                    <a:rPr lang="en-US" sz="16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Technology &amp; Artificial Intelligence</a:t>
                  </a:r>
                </a:p>
                <a:p>
                  <a:pPr marL="628650" lvl="1" indent="-171450">
                    <a:buFont typeface="Arial" panose="020B0604020202020204" pitchFamily="34" charset="0"/>
                    <a:buChar char="•"/>
                  </a:pPr>
                  <a:r>
                    <a:rPr lang="en-US" sz="16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Investigations / Audits </a:t>
                  </a:r>
                </a:p>
              </p:txBody>
            </p:sp>
            <p:sp>
              <p:nvSpPr>
                <p:cNvPr id="72" name="Google Shape;1005;p35">
                  <a:extLst>
                    <a:ext uri="{FF2B5EF4-FFF2-40B4-BE49-F238E27FC236}">
                      <a16:creationId xmlns:a16="http://schemas.microsoft.com/office/drawing/2014/main" id="{DACE0F6B-F26D-B945-C92F-287CA13E2B5B}"/>
                    </a:ext>
                  </a:extLst>
                </p:cNvPr>
                <p:cNvSpPr/>
                <p:nvPr/>
              </p:nvSpPr>
              <p:spPr>
                <a:xfrm>
                  <a:off x="3016599" y="2371863"/>
                  <a:ext cx="3078100" cy="65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24" h="26243" extrusionOk="0">
                      <a:moveTo>
                        <a:pt x="109491" y="1"/>
                      </a:moveTo>
                      <a:lnTo>
                        <a:pt x="118599" y="13360"/>
                      </a:lnTo>
                      <a:lnTo>
                        <a:pt x="112229" y="22504"/>
                      </a:lnTo>
                      <a:lnTo>
                        <a:pt x="1" y="22504"/>
                      </a:lnTo>
                      <a:lnTo>
                        <a:pt x="1" y="26242"/>
                      </a:lnTo>
                      <a:lnTo>
                        <a:pt x="114182" y="26242"/>
                      </a:lnTo>
                      <a:lnTo>
                        <a:pt x="123123" y="13407"/>
                      </a:lnTo>
                      <a:lnTo>
                        <a:pt x="114182" y="1"/>
                      </a:lnTo>
                      <a:close/>
                    </a:path>
                  </a:pathLst>
                </a:custGeom>
                <a:solidFill>
                  <a:srgbClr val="213A7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Helvetica" pitchFamily="2" charset="0"/>
                  </a:endParaRPr>
                </a:p>
              </p:txBody>
            </p:sp>
          </p:grpSp>
          <p:sp>
            <p:nvSpPr>
              <p:cNvPr id="69" name="Google Shape;1006;p35">
                <a:extLst>
                  <a:ext uri="{FF2B5EF4-FFF2-40B4-BE49-F238E27FC236}">
                    <a16:creationId xmlns:a16="http://schemas.microsoft.com/office/drawing/2014/main" id="{8658077C-342D-1859-31CC-6F994A663771}"/>
                  </a:ext>
                </a:extLst>
              </p:cNvPr>
              <p:cNvSpPr/>
              <p:nvPr/>
            </p:nvSpPr>
            <p:spPr>
              <a:xfrm>
                <a:off x="2214100" y="2282425"/>
                <a:ext cx="1134975" cy="809950"/>
              </a:xfrm>
              <a:custGeom>
                <a:avLst/>
                <a:gdLst/>
                <a:ahLst/>
                <a:cxnLst/>
                <a:rect l="l" t="t" r="r" b="b"/>
                <a:pathLst>
                  <a:path w="45399" h="32398" extrusionOk="0">
                    <a:moveTo>
                      <a:pt x="32397" y="0"/>
                    </a:moveTo>
                    <a:lnTo>
                      <a:pt x="0" y="32397"/>
                    </a:lnTo>
                    <a:lnTo>
                      <a:pt x="45387" y="32397"/>
                    </a:lnTo>
                    <a:cubicBezTo>
                      <a:pt x="45399" y="32231"/>
                      <a:pt x="45399" y="32064"/>
                      <a:pt x="45399" y="31897"/>
                    </a:cubicBezTo>
                    <a:cubicBezTo>
                      <a:pt x="45399" y="19479"/>
                      <a:pt x="40434" y="8228"/>
                      <a:pt x="32397" y="0"/>
                    </a:cubicBezTo>
                    <a:close/>
                  </a:path>
                </a:pathLst>
              </a:custGeom>
              <a:solidFill>
                <a:srgbClr val="213A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elvetica" pitchFamily="2" charset="0"/>
                </a:endParaRPr>
              </a:p>
            </p:txBody>
          </p:sp>
        </p:grpSp>
        <p:grpSp>
          <p:nvGrpSpPr>
            <p:cNvPr id="73" name="Google Shape;1008;p35">
              <a:extLst>
                <a:ext uri="{FF2B5EF4-FFF2-40B4-BE49-F238E27FC236}">
                  <a16:creationId xmlns:a16="http://schemas.microsoft.com/office/drawing/2014/main" id="{037335FE-9124-7F43-348B-083E0F04E040}"/>
                </a:ext>
              </a:extLst>
            </p:cNvPr>
            <p:cNvGrpSpPr/>
            <p:nvPr/>
          </p:nvGrpSpPr>
          <p:grpSpPr>
            <a:xfrm>
              <a:off x="2783181" y="4422321"/>
              <a:ext cx="6572025" cy="1177991"/>
              <a:chOff x="2214100" y="3030850"/>
              <a:chExt cx="4791952" cy="858925"/>
            </a:xfrm>
          </p:grpSpPr>
          <p:grpSp>
            <p:nvGrpSpPr>
              <p:cNvPr id="74" name="Google Shape;1009;p35">
                <a:extLst>
                  <a:ext uri="{FF2B5EF4-FFF2-40B4-BE49-F238E27FC236}">
                    <a16:creationId xmlns:a16="http://schemas.microsoft.com/office/drawing/2014/main" id="{A28FE5BB-5B82-8900-D3BC-9BE40D04B086}"/>
                  </a:ext>
                </a:extLst>
              </p:cNvPr>
              <p:cNvGrpSpPr/>
              <p:nvPr/>
            </p:nvGrpSpPr>
            <p:grpSpPr>
              <a:xfrm>
                <a:off x="3035625" y="3030850"/>
                <a:ext cx="3970427" cy="656075"/>
                <a:chOff x="3035625" y="3030850"/>
                <a:chExt cx="3970427" cy="656075"/>
              </a:xfrm>
            </p:grpSpPr>
            <p:sp>
              <p:nvSpPr>
                <p:cNvPr id="76" name="Google Shape;1010;p35">
                  <a:extLst>
                    <a:ext uri="{FF2B5EF4-FFF2-40B4-BE49-F238E27FC236}">
                      <a16:creationId xmlns:a16="http://schemas.microsoft.com/office/drawing/2014/main" id="{91E31523-D248-3F2E-23A8-C1CE927AD5C8}"/>
                    </a:ext>
                  </a:extLst>
                </p:cNvPr>
                <p:cNvSpPr txBox="1"/>
                <p:nvPr/>
              </p:nvSpPr>
              <p:spPr>
                <a:xfrm>
                  <a:off x="6132751" y="3130541"/>
                  <a:ext cx="873301" cy="429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600" b="1" dirty="0"/>
                    <a:t> Instructional </a:t>
                  </a:r>
                  <a:endParaRPr sz="1700" b="1" dirty="0">
                    <a:solidFill>
                      <a:srgbClr val="434343"/>
                    </a:solidFill>
                    <a:latin typeface="Helvetica" pitchFamily="2" charset="0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  <p:sp>
              <p:nvSpPr>
                <p:cNvPr id="77" name="Google Shape;1011;p35">
                  <a:extLst>
                    <a:ext uri="{FF2B5EF4-FFF2-40B4-BE49-F238E27FC236}">
                      <a16:creationId xmlns:a16="http://schemas.microsoft.com/office/drawing/2014/main" id="{3D943FF2-C99A-FADE-0301-C559BD779291}"/>
                    </a:ext>
                  </a:extLst>
                </p:cNvPr>
                <p:cNvSpPr/>
                <p:nvPr/>
              </p:nvSpPr>
              <p:spPr>
                <a:xfrm>
                  <a:off x="3242501" y="3030850"/>
                  <a:ext cx="2856624" cy="65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98" h="26243" extrusionOk="0">
                      <a:moveTo>
                        <a:pt x="14979" y="1"/>
                      </a:moveTo>
                      <a:cubicBezTo>
                        <a:pt x="6704" y="1"/>
                        <a:pt x="1" y="6704"/>
                        <a:pt x="1" y="14979"/>
                      </a:cubicBezTo>
                      <a:lnTo>
                        <a:pt x="1" y="26242"/>
                      </a:lnTo>
                      <a:lnTo>
                        <a:pt x="78356" y="26242"/>
                      </a:lnTo>
                      <a:lnTo>
                        <a:pt x="87297" y="13407"/>
                      </a:lnTo>
                      <a:lnTo>
                        <a:pt x="78356" y="1"/>
                      </a:ln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274300" bIns="137150" anchor="ctr" anchorCtr="0">
                  <a:noAutofit/>
                </a:bodyPr>
                <a:lstStyle/>
                <a:p>
                  <a:pPr marL="628650" lvl="1" indent="-171450">
                    <a:buFont typeface="Arial" panose="020B0604020202020204" pitchFamily="34" charset="0"/>
                    <a:buChar char="•"/>
                  </a:pPr>
                  <a:r>
                    <a:rPr lang="en-US" sz="16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Certified Protection Officer Instructor (CPOI)</a:t>
                  </a:r>
                </a:p>
                <a:p>
                  <a:pPr marL="628650" lvl="1" indent="-171450">
                    <a:buFont typeface="Arial" panose="020B0604020202020204" pitchFamily="34" charset="0"/>
                    <a:buChar char="•"/>
                  </a:pPr>
                  <a:r>
                    <a:rPr lang="en-US" sz="16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Master Security Instructor (MSI) </a:t>
                  </a:r>
                  <a:endParaRPr lang="en-US" sz="1600" dirty="0"/>
                </a:p>
              </p:txBody>
            </p:sp>
            <p:sp>
              <p:nvSpPr>
                <p:cNvPr id="78" name="Google Shape;1012;p35">
                  <a:extLst>
                    <a:ext uri="{FF2B5EF4-FFF2-40B4-BE49-F238E27FC236}">
                      <a16:creationId xmlns:a16="http://schemas.microsoft.com/office/drawing/2014/main" id="{3C3FBA62-DABB-C07A-C5A3-86A0F599B663}"/>
                    </a:ext>
                  </a:extLst>
                </p:cNvPr>
                <p:cNvSpPr/>
                <p:nvPr/>
              </p:nvSpPr>
              <p:spPr>
                <a:xfrm>
                  <a:off x="3035625" y="3030850"/>
                  <a:ext cx="3078100" cy="65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24" h="26243" extrusionOk="0">
                      <a:moveTo>
                        <a:pt x="109491" y="1"/>
                      </a:moveTo>
                      <a:lnTo>
                        <a:pt x="118599" y="13360"/>
                      </a:lnTo>
                      <a:lnTo>
                        <a:pt x="112229" y="22504"/>
                      </a:lnTo>
                      <a:lnTo>
                        <a:pt x="1" y="22504"/>
                      </a:lnTo>
                      <a:lnTo>
                        <a:pt x="1" y="26242"/>
                      </a:lnTo>
                      <a:lnTo>
                        <a:pt x="114182" y="26242"/>
                      </a:lnTo>
                      <a:lnTo>
                        <a:pt x="123123" y="13407"/>
                      </a:lnTo>
                      <a:lnTo>
                        <a:pt x="114182" y="1"/>
                      </a:lnTo>
                      <a:close/>
                    </a:path>
                  </a:pathLst>
                </a:custGeom>
                <a:solidFill>
                  <a:srgbClr val="0F6D6F"/>
                </a:solidFill>
                <a:ln>
                  <a:solidFill>
                    <a:srgbClr val="4F4F4F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Helvetica" pitchFamily="2" charset="0"/>
                  </a:endParaRPr>
                </a:p>
              </p:txBody>
            </p:sp>
          </p:grpSp>
          <p:sp>
            <p:nvSpPr>
              <p:cNvPr id="75" name="Google Shape;1013;p35">
                <a:extLst>
                  <a:ext uri="{FF2B5EF4-FFF2-40B4-BE49-F238E27FC236}">
                    <a16:creationId xmlns:a16="http://schemas.microsoft.com/office/drawing/2014/main" id="{59597CE2-C230-4FBB-6D7D-A5E38D95DAA5}"/>
                  </a:ext>
                </a:extLst>
              </p:cNvPr>
              <p:cNvSpPr/>
              <p:nvPr/>
            </p:nvSpPr>
            <p:spPr>
              <a:xfrm>
                <a:off x="2214100" y="3092350"/>
                <a:ext cx="1134675" cy="797425"/>
              </a:xfrm>
              <a:custGeom>
                <a:avLst/>
                <a:gdLst/>
                <a:ahLst/>
                <a:cxnLst/>
                <a:rect l="l" t="t" r="r" b="b"/>
                <a:pathLst>
                  <a:path w="45387" h="31897" extrusionOk="0">
                    <a:moveTo>
                      <a:pt x="0" y="0"/>
                    </a:moveTo>
                    <a:lnTo>
                      <a:pt x="31897" y="31897"/>
                    </a:lnTo>
                    <a:cubicBezTo>
                      <a:pt x="40124" y="23741"/>
                      <a:pt x="45256" y="12478"/>
                      <a:pt x="45387" y="0"/>
                    </a:cubicBezTo>
                    <a:close/>
                  </a:path>
                </a:pathLst>
              </a:custGeom>
              <a:solidFill>
                <a:srgbClr val="0F6D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Helvetica" pitchFamily="2" charset="0"/>
                </a:endParaRPr>
              </a:p>
            </p:txBody>
          </p:sp>
        </p:grpSp>
        <p:pic>
          <p:nvPicPr>
            <p:cNvPr id="80" name="Picture 79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767D938D-C715-29DA-8ECF-1F5DB2865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srgbClr val="E7E6E6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7286" y="3102266"/>
              <a:ext cx="507973" cy="507973"/>
            </a:xfrm>
            <a:prstGeom prst="rect">
              <a:avLst/>
            </a:prstGeom>
          </p:spPr>
        </p:pic>
        <p:pic>
          <p:nvPicPr>
            <p:cNvPr id="83" name="Picture 82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B5FEAEBD-8761-492D-9BA2-696D77408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2255" y="5425978"/>
              <a:ext cx="418556" cy="418556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65E8C60-2229-4736-3E41-E8DE1F3A05AC}"/>
                </a:ext>
              </a:extLst>
            </p:cNvPr>
            <p:cNvSpPr txBox="1"/>
            <p:nvPr/>
          </p:nvSpPr>
          <p:spPr>
            <a:xfrm>
              <a:off x="3615349" y="3908498"/>
              <a:ext cx="301686" cy="403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1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A53AA6B-8948-FA9B-0648-A63E382C519F}"/>
                </a:ext>
              </a:extLst>
            </p:cNvPr>
            <p:cNvSpPr txBox="1"/>
            <p:nvPr/>
          </p:nvSpPr>
          <p:spPr>
            <a:xfrm>
              <a:off x="3614424" y="4711357"/>
              <a:ext cx="301686" cy="403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2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C0202709-CACC-496E-6286-04AED5A334D5}"/>
              </a:ext>
            </a:extLst>
          </p:cNvPr>
          <p:cNvSpPr txBox="1"/>
          <p:nvPr/>
        </p:nvSpPr>
        <p:spPr>
          <a:xfrm>
            <a:off x="132414" y="2184071"/>
            <a:ext cx="117718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Start the career a practitioner then excel into 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Specialization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in a field of interest or take the 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Instructional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role / 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Consultation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etc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F0D7159-C831-42FF-21DD-4AABAAB752A2}"/>
              </a:ext>
            </a:extLst>
          </p:cNvPr>
          <p:cNvSpPr/>
          <p:nvPr/>
        </p:nvSpPr>
        <p:spPr>
          <a:xfrm>
            <a:off x="502171" y="196102"/>
            <a:ext cx="1297815" cy="1200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FF6E23-B1AA-6383-14FC-F950504E7F0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11773" r="-8877" b="-7469"/>
          <a:stretch/>
        </p:blipFill>
        <p:spPr>
          <a:xfrm>
            <a:off x="542120" y="305040"/>
            <a:ext cx="1217916" cy="982450"/>
          </a:xfrm>
          <a:prstGeom prst="ellipse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24BA4CA5-5D57-2448-7F2B-5B7B8871D349}"/>
              </a:ext>
            </a:extLst>
          </p:cNvPr>
          <p:cNvGrpSpPr/>
          <p:nvPr/>
        </p:nvGrpSpPr>
        <p:grpSpPr>
          <a:xfrm>
            <a:off x="-102144" y="3050687"/>
            <a:ext cx="4821725" cy="3469127"/>
            <a:chOff x="106456" y="3341414"/>
            <a:chExt cx="4821725" cy="3469127"/>
          </a:xfrm>
        </p:grpSpPr>
        <p:pic>
          <p:nvPicPr>
            <p:cNvPr id="30" name="Picture 29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B4383CE0-B5FE-723E-8A61-0334D0C3E0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52" t="39567" r="28800" b="18146"/>
            <a:stretch/>
          </p:blipFill>
          <p:spPr>
            <a:xfrm>
              <a:off x="319658" y="3341414"/>
              <a:ext cx="4347212" cy="2356994"/>
            </a:xfrm>
            <a:prstGeom prst="rect">
              <a:avLst/>
            </a:prstGeom>
          </p:spPr>
        </p:pic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0FE8BF2-082D-EF65-DDC0-502C1F8CF156}"/>
                </a:ext>
              </a:extLst>
            </p:cNvPr>
            <p:cNvGrpSpPr/>
            <p:nvPr/>
          </p:nvGrpSpPr>
          <p:grpSpPr>
            <a:xfrm>
              <a:off x="106456" y="5838056"/>
              <a:ext cx="4821725" cy="972485"/>
              <a:chOff x="106456" y="5838056"/>
              <a:chExt cx="4821725" cy="972485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FA0AC6D-AD5B-4011-B452-17461A5724CB}"/>
                  </a:ext>
                </a:extLst>
              </p:cNvPr>
              <p:cNvSpPr txBox="1"/>
              <p:nvPr/>
            </p:nvSpPr>
            <p:spPr>
              <a:xfrm>
                <a:off x="106456" y="5838057"/>
                <a:ext cx="118676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Initial Security Officer Program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F676772-B5F2-E184-0157-5EBE0355B410}"/>
                  </a:ext>
                </a:extLst>
              </p:cNvPr>
              <p:cNvSpPr txBox="1"/>
              <p:nvPr/>
            </p:nvSpPr>
            <p:spPr>
              <a:xfrm>
                <a:off x="1220447" y="5838056"/>
                <a:ext cx="118676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Professional Security Officer Program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605FDC3-FD19-734C-6319-17E142FAA944}"/>
                  </a:ext>
                </a:extLst>
              </p:cNvPr>
              <p:cNvSpPr txBox="1"/>
              <p:nvPr/>
            </p:nvSpPr>
            <p:spPr>
              <a:xfrm>
                <a:off x="2428186" y="5856434"/>
                <a:ext cx="104775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Certified Protection Officer Program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B66C07C-09A7-D453-9A33-62D41541251C}"/>
                  </a:ext>
                </a:extLst>
              </p:cNvPr>
              <p:cNvSpPr txBox="1"/>
              <p:nvPr/>
            </p:nvSpPr>
            <p:spPr>
              <a:xfrm>
                <a:off x="3354701" y="5838056"/>
                <a:ext cx="157348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Certified in Security Supervision Management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5659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EAB13-E5BB-205A-9849-1A5FB3816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F993C4-BE84-414E-2AA3-DE7AF543E35A}"/>
              </a:ext>
            </a:extLst>
          </p:cNvPr>
          <p:cNvSpPr txBox="1"/>
          <p:nvPr/>
        </p:nvSpPr>
        <p:spPr>
          <a:xfrm>
            <a:off x="242430" y="196102"/>
            <a:ext cx="2348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Contact Us For Agreement</a:t>
            </a:r>
            <a:endParaRPr lang="en-ID" sz="12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05FE36-B3E2-47A5-C711-3799D54492F8}"/>
              </a:ext>
            </a:extLst>
          </p:cNvPr>
          <p:cNvSpPr txBox="1"/>
          <p:nvPr/>
        </p:nvSpPr>
        <p:spPr>
          <a:xfrm>
            <a:off x="2697690" y="196102"/>
            <a:ext cx="1891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+65 156 7661 9872</a:t>
            </a:r>
            <a:endParaRPr lang="en-ID" sz="12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D585C5-8798-D0FA-110B-416862F308B8}"/>
              </a:ext>
            </a:extLst>
          </p:cNvPr>
          <p:cNvSpPr/>
          <p:nvPr/>
        </p:nvSpPr>
        <p:spPr>
          <a:xfrm>
            <a:off x="0" y="1134"/>
            <a:ext cx="12192000" cy="1631532"/>
          </a:xfrm>
          <a:prstGeom prst="rect">
            <a:avLst/>
          </a:prstGeom>
          <a:solidFill>
            <a:srgbClr val="018FB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AF00822-DD92-83F0-013A-148B8BB728C0}"/>
              </a:ext>
            </a:extLst>
          </p:cNvPr>
          <p:cNvSpPr/>
          <p:nvPr/>
        </p:nvSpPr>
        <p:spPr>
          <a:xfrm>
            <a:off x="502171" y="196102"/>
            <a:ext cx="1297815" cy="1200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8D328AC-45BB-EDA8-9AF7-1FC2FE372F90}"/>
              </a:ext>
            </a:extLst>
          </p:cNvPr>
          <p:cNvSpPr/>
          <p:nvPr/>
        </p:nvSpPr>
        <p:spPr>
          <a:xfrm>
            <a:off x="10467936" y="196101"/>
            <a:ext cx="1297815" cy="1200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 descr="A logo with a globe and text&#10;&#10;Description automatically generated">
            <a:extLst>
              <a:ext uri="{FF2B5EF4-FFF2-40B4-BE49-F238E27FC236}">
                <a16:creationId xmlns:a16="http://schemas.microsoft.com/office/drawing/2014/main" id="{119F28E1-E195-6F56-845E-CCEF14446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389" y="363234"/>
            <a:ext cx="1158440" cy="85489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30B6326-D672-FD22-DEEB-406F2D84841F}"/>
              </a:ext>
            </a:extLst>
          </p:cNvPr>
          <p:cNvSpPr txBox="1"/>
          <p:nvPr/>
        </p:nvSpPr>
        <p:spPr>
          <a:xfrm>
            <a:off x="1863438" y="524512"/>
            <a:ext cx="85285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CPOI Certification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617AE95-F498-8ECF-CDB7-84AB5AF2D1F2}"/>
              </a:ext>
            </a:extLst>
          </p:cNvPr>
          <p:cNvGrpSpPr/>
          <p:nvPr/>
        </p:nvGrpSpPr>
        <p:grpSpPr>
          <a:xfrm>
            <a:off x="4470074" y="2677703"/>
            <a:ext cx="1473066" cy="3942837"/>
            <a:chOff x="4778654" y="2532152"/>
            <a:chExt cx="1473066" cy="394283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21886DD-BC8F-0C95-B850-E162D10FCB3B}"/>
                </a:ext>
              </a:extLst>
            </p:cNvPr>
            <p:cNvGrpSpPr/>
            <p:nvPr/>
          </p:nvGrpSpPr>
          <p:grpSpPr>
            <a:xfrm>
              <a:off x="4778654" y="3730148"/>
              <a:ext cx="1382680" cy="2744841"/>
              <a:chOff x="4913635" y="3730148"/>
              <a:chExt cx="1382680" cy="2744841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183315F0-5F9C-3C91-0C6D-F2B1FF012208}"/>
                  </a:ext>
                </a:extLst>
              </p:cNvPr>
              <p:cNvGrpSpPr/>
              <p:nvPr/>
            </p:nvGrpSpPr>
            <p:grpSpPr>
              <a:xfrm>
                <a:off x="4913635" y="3919504"/>
                <a:ext cx="795756" cy="2555485"/>
                <a:chOff x="4913635" y="3919504"/>
                <a:chExt cx="795756" cy="255548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6" name="Freeform: Shape 15">
                  <a:extLst>
                    <a:ext uri="{FF2B5EF4-FFF2-40B4-BE49-F238E27FC236}">
                      <a16:creationId xmlns:a16="http://schemas.microsoft.com/office/drawing/2014/main" id="{79CE7A19-F83B-77E9-D257-C7FBF4EE47AF}"/>
                    </a:ext>
                  </a:extLst>
                </p:cNvPr>
                <p:cNvSpPr/>
                <p:nvPr/>
              </p:nvSpPr>
              <p:spPr>
                <a:xfrm>
                  <a:off x="5037067" y="4322123"/>
                  <a:ext cx="539460" cy="2152866"/>
                </a:xfrm>
                <a:custGeom>
                  <a:avLst/>
                  <a:gdLst>
                    <a:gd name="connsiteX0" fmla="*/ 491028 w 539460"/>
                    <a:gd name="connsiteY0" fmla="*/ 2152800 h 2152866"/>
                    <a:gd name="connsiteX1" fmla="*/ 47471 w 539460"/>
                    <a:gd name="connsiteY1" fmla="*/ 2152800 h 2152866"/>
                    <a:gd name="connsiteX2" fmla="*/ -420 w 539460"/>
                    <a:gd name="connsiteY2" fmla="*/ 2104909 h 2152866"/>
                    <a:gd name="connsiteX3" fmla="*/ -420 w 539460"/>
                    <a:gd name="connsiteY3" fmla="*/ 2104791 h 2152866"/>
                    <a:gd name="connsiteX4" fmla="*/ -420 w 539460"/>
                    <a:gd name="connsiteY4" fmla="*/ -66 h 2152866"/>
                    <a:gd name="connsiteX5" fmla="*/ 539038 w 539460"/>
                    <a:gd name="connsiteY5" fmla="*/ -66 h 2152866"/>
                    <a:gd name="connsiteX6" fmla="*/ 539038 w 539460"/>
                    <a:gd name="connsiteY6" fmla="*/ 2104318 h 2152866"/>
                    <a:gd name="connsiteX7" fmla="*/ 491501 w 539460"/>
                    <a:gd name="connsiteY7" fmla="*/ 2152800 h 2152866"/>
                    <a:gd name="connsiteX8" fmla="*/ 491028 w 539460"/>
                    <a:gd name="connsiteY8" fmla="*/ 2152800 h 2152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460" h="2152866">
                      <a:moveTo>
                        <a:pt x="491028" y="2152800"/>
                      </a:moveTo>
                      <a:lnTo>
                        <a:pt x="47471" y="2152800"/>
                      </a:lnTo>
                      <a:cubicBezTo>
                        <a:pt x="21018" y="2152800"/>
                        <a:pt x="-420" y="2131361"/>
                        <a:pt x="-420" y="2104909"/>
                      </a:cubicBezTo>
                      <a:cubicBezTo>
                        <a:pt x="-420" y="2104873"/>
                        <a:pt x="-420" y="2104826"/>
                        <a:pt x="-420" y="2104791"/>
                      </a:cubicBezTo>
                      <a:lnTo>
                        <a:pt x="-420" y="-66"/>
                      </a:lnTo>
                      <a:lnTo>
                        <a:pt x="539038" y="-66"/>
                      </a:lnTo>
                      <a:lnTo>
                        <a:pt x="539038" y="2104318"/>
                      </a:lnTo>
                      <a:cubicBezTo>
                        <a:pt x="539298" y="2130829"/>
                        <a:pt x="518013" y="2152540"/>
                        <a:pt x="491501" y="2152800"/>
                      </a:cubicBezTo>
                      <a:cubicBezTo>
                        <a:pt x="491348" y="2152800"/>
                        <a:pt x="491182" y="2152800"/>
                        <a:pt x="491028" y="2152800"/>
                      </a:cubicBezTo>
                      <a:close/>
                    </a:path>
                  </a:pathLst>
                </a:custGeom>
                <a:grpFill/>
                <a:ln w="118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PK"/>
                </a:p>
              </p:txBody>
            </p:sp>
            <p:sp>
              <p:nvSpPr>
                <p:cNvPr id="27" name="Freeform: Shape 16">
                  <a:extLst>
                    <a:ext uri="{FF2B5EF4-FFF2-40B4-BE49-F238E27FC236}">
                      <a16:creationId xmlns:a16="http://schemas.microsoft.com/office/drawing/2014/main" id="{FA2906CA-D12C-CE3A-4023-9B3BB3768D47}"/>
                    </a:ext>
                  </a:extLst>
                </p:cNvPr>
                <p:cNvSpPr/>
                <p:nvPr/>
              </p:nvSpPr>
              <p:spPr>
                <a:xfrm>
                  <a:off x="4913635" y="3919504"/>
                  <a:ext cx="795756" cy="462217"/>
                </a:xfrm>
                <a:custGeom>
                  <a:avLst/>
                  <a:gdLst>
                    <a:gd name="connsiteX0" fmla="*/ 27702 w 795756"/>
                    <a:gd name="connsiteY0" fmla="*/ 462151 h 462217"/>
                    <a:gd name="connsiteX1" fmla="*/ 767121 w 795756"/>
                    <a:gd name="connsiteY1" fmla="*/ 462151 h 462217"/>
                    <a:gd name="connsiteX2" fmla="*/ 795336 w 795756"/>
                    <a:gd name="connsiteY2" fmla="*/ 434078 h 462217"/>
                    <a:gd name="connsiteX3" fmla="*/ 787815 w 795756"/>
                    <a:gd name="connsiteY3" fmla="*/ 414851 h 462217"/>
                    <a:gd name="connsiteX4" fmla="*/ 413671 w 795756"/>
                    <a:gd name="connsiteY4" fmla="*/ 9134 h 462217"/>
                    <a:gd name="connsiteX5" fmla="*/ 373915 w 795756"/>
                    <a:gd name="connsiteY5" fmla="*/ 7265 h 462217"/>
                    <a:gd name="connsiteX6" fmla="*/ 372047 w 795756"/>
                    <a:gd name="connsiteY6" fmla="*/ 9134 h 462217"/>
                    <a:gd name="connsiteX7" fmla="*/ 6889 w 795756"/>
                    <a:gd name="connsiteY7" fmla="*/ 415087 h 462217"/>
                    <a:gd name="connsiteX8" fmla="*/ 8805 w 795756"/>
                    <a:gd name="connsiteY8" fmla="*/ 454843 h 462217"/>
                    <a:gd name="connsiteX9" fmla="*/ 27702 w 795756"/>
                    <a:gd name="connsiteY9" fmla="*/ 462151 h 462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95756" h="462217">
                      <a:moveTo>
                        <a:pt x="27702" y="462151"/>
                      </a:moveTo>
                      <a:lnTo>
                        <a:pt x="767121" y="462151"/>
                      </a:lnTo>
                      <a:cubicBezTo>
                        <a:pt x="782659" y="462198"/>
                        <a:pt x="795300" y="449628"/>
                        <a:pt x="795336" y="434078"/>
                      </a:cubicBezTo>
                      <a:cubicBezTo>
                        <a:pt x="795360" y="426948"/>
                        <a:pt x="792675" y="420078"/>
                        <a:pt x="787815" y="414851"/>
                      </a:cubicBezTo>
                      <a:lnTo>
                        <a:pt x="413671" y="9134"/>
                      </a:lnTo>
                      <a:cubicBezTo>
                        <a:pt x="403206" y="-2360"/>
                        <a:pt x="385409" y="-3200"/>
                        <a:pt x="373915" y="7265"/>
                      </a:cubicBezTo>
                      <a:cubicBezTo>
                        <a:pt x="373265" y="7857"/>
                        <a:pt x="372638" y="8483"/>
                        <a:pt x="372047" y="9134"/>
                      </a:cubicBezTo>
                      <a:lnTo>
                        <a:pt x="6889" y="415087"/>
                      </a:lnTo>
                      <a:cubicBezTo>
                        <a:pt x="-3564" y="426593"/>
                        <a:pt x="-2701" y="444390"/>
                        <a:pt x="8805" y="454843"/>
                      </a:cubicBezTo>
                      <a:cubicBezTo>
                        <a:pt x="13973" y="459538"/>
                        <a:pt x="20713" y="462151"/>
                        <a:pt x="27702" y="462151"/>
                      </a:cubicBezTo>
                      <a:close/>
                    </a:path>
                  </a:pathLst>
                </a:custGeom>
                <a:grpFill/>
                <a:ln w="118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PK"/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A66F18B7-D09A-6291-50A5-1E185A62219E}"/>
                  </a:ext>
                </a:extLst>
              </p:cNvPr>
              <p:cNvGrpSpPr/>
              <p:nvPr/>
            </p:nvGrpSpPr>
            <p:grpSpPr>
              <a:xfrm>
                <a:off x="5277630" y="3730148"/>
                <a:ext cx="1018685" cy="2744841"/>
                <a:chOff x="5277630" y="3730148"/>
                <a:chExt cx="1018685" cy="2744841"/>
              </a:xfrm>
              <a:solidFill>
                <a:srgbClr val="018FBF"/>
              </a:solidFill>
            </p:grpSpPr>
            <p:sp>
              <p:nvSpPr>
                <p:cNvPr id="23" name="Freeform: Shape 20">
                  <a:extLst>
                    <a:ext uri="{FF2B5EF4-FFF2-40B4-BE49-F238E27FC236}">
                      <a16:creationId xmlns:a16="http://schemas.microsoft.com/office/drawing/2014/main" id="{5ACCBF67-BFA9-FE53-8229-923E0131DABC}"/>
                    </a:ext>
                  </a:extLst>
                </p:cNvPr>
                <p:cNvSpPr/>
                <p:nvPr/>
              </p:nvSpPr>
              <p:spPr>
                <a:xfrm>
                  <a:off x="5441247" y="4280499"/>
                  <a:ext cx="691057" cy="2194490"/>
                </a:xfrm>
                <a:custGeom>
                  <a:avLst/>
                  <a:gdLst>
                    <a:gd name="connsiteX0" fmla="*/ 642507 w 691057"/>
                    <a:gd name="connsiteY0" fmla="*/ 2194424 h 2194490"/>
                    <a:gd name="connsiteX1" fmla="*/ 47471 w 691057"/>
                    <a:gd name="connsiteY1" fmla="*/ 2194424 h 2194490"/>
                    <a:gd name="connsiteX2" fmla="*/ -420 w 691057"/>
                    <a:gd name="connsiteY2" fmla="*/ 2146296 h 2194490"/>
                    <a:gd name="connsiteX3" fmla="*/ -420 w 691057"/>
                    <a:gd name="connsiteY3" fmla="*/ 2145942 h 2194490"/>
                    <a:gd name="connsiteX4" fmla="*/ -420 w 691057"/>
                    <a:gd name="connsiteY4" fmla="*/ -66 h 2194490"/>
                    <a:gd name="connsiteX5" fmla="*/ 690635 w 691057"/>
                    <a:gd name="connsiteY5" fmla="*/ -66 h 2194490"/>
                    <a:gd name="connsiteX6" fmla="*/ 690635 w 691057"/>
                    <a:gd name="connsiteY6" fmla="*/ 2145942 h 2194490"/>
                    <a:gd name="connsiteX7" fmla="*/ 643098 w 691057"/>
                    <a:gd name="connsiteY7" fmla="*/ 2194424 h 2194490"/>
                    <a:gd name="connsiteX8" fmla="*/ 642507 w 691057"/>
                    <a:gd name="connsiteY8" fmla="*/ 2194424 h 2194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91057" h="2194490">
                      <a:moveTo>
                        <a:pt x="642507" y="2194424"/>
                      </a:moveTo>
                      <a:lnTo>
                        <a:pt x="47471" y="2194424"/>
                      </a:lnTo>
                      <a:cubicBezTo>
                        <a:pt x="20960" y="2194365"/>
                        <a:pt x="-491" y="2172808"/>
                        <a:pt x="-420" y="2146296"/>
                      </a:cubicBezTo>
                      <a:cubicBezTo>
                        <a:pt x="-420" y="2146178"/>
                        <a:pt x="-420" y="2146060"/>
                        <a:pt x="-420" y="2145942"/>
                      </a:cubicBezTo>
                      <a:lnTo>
                        <a:pt x="-420" y="-66"/>
                      </a:lnTo>
                      <a:lnTo>
                        <a:pt x="690635" y="-66"/>
                      </a:lnTo>
                      <a:lnTo>
                        <a:pt x="690635" y="2145942"/>
                      </a:lnTo>
                      <a:cubicBezTo>
                        <a:pt x="690895" y="2172453"/>
                        <a:pt x="669610" y="2194164"/>
                        <a:pt x="643098" y="2194424"/>
                      </a:cubicBezTo>
                      <a:cubicBezTo>
                        <a:pt x="642909" y="2194424"/>
                        <a:pt x="642709" y="2194424"/>
                        <a:pt x="642507" y="2194424"/>
                      </a:cubicBezTo>
                      <a:close/>
                    </a:path>
                  </a:pathLst>
                </a:custGeom>
                <a:grpFill/>
                <a:ln w="118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PK"/>
                </a:p>
              </p:txBody>
            </p:sp>
            <p:sp>
              <p:nvSpPr>
                <p:cNvPr id="25" name="Freeform: Shape 21">
                  <a:extLst>
                    <a:ext uri="{FF2B5EF4-FFF2-40B4-BE49-F238E27FC236}">
                      <a16:creationId xmlns:a16="http://schemas.microsoft.com/office/drawing/2014/main" id="{9863FCA9-AD65-7A84-89BE-AF36FEA3A39E}"/>
                    </a:ext>
                  </a:extLst>
                </p:cNvPr>
                <p:cNvSpPr/>
                <p:nvPr/>
              </p:nvSpPr>
              <p:spPr>
                <a:xfrm>
                  <a:off x="5277630" y="3730148"/>
                  <a:ext cx="1018685" cy="591502"/>
                </a:xfrm>
                <a:custGeom>
                  <a:avLst/>
                  <a:gdLst>
                    <a:gd name="connsiteX0" fmla="*/ 35013 w 1018685"/>
                    <a:gd name="connsiteY0" fmla="*/ 591436 h 591502"/>
                    <a:gd name="connsiteX1" fmla="*/ 982199 w 1018685"/>
                    <a:gd name="connsiteY1" fmla="*/ 591436 h 591502"/>
                    <a:gd name="connsiteX2" fmla="*/ 1018265 w 1018685"/>
                    <a:gd name="connsiteY2" fmla="*/ 555369 h 591502"/>
                    <a:gd name="connsiteX3" fmla="*/ 1008687 w 1018685"/>
                    <a:gd name="connsiteY3" fmla="*/ 530892 h 591502"/>
                    <a:gd name="connsiteX4" fmla="*/ 529773 w 1018685"/>
                    <a:gd name="connsiteY4" fmla="*/ 12009 h 591502"/>
                    <a:gd name="connsiteX5" fmla="*/ 479705 w 1018685"/>
                    <a:gd name="connsiteY5" fmla="*/ 8745 h 591502"/>
                    <a:gd name="connsiteX6" fmla="*/ 476442 w 1018685"/>
                    <a:gd name="connsiteY6" fmla="*/ 12009 h 591502"/>
                    <a:gd name="connsiteX7" fmla="*/ 8525 w 1018685"/>
                    <a:gd name="connsiteY7" fmla="*/ 531601 h 591502"/>
                    <a:gd name="connsiteX8" fmla="*/ 11871 w 1018685"/>
                    <a:gd name="connsiteY8" fmla="*/ 582496 h 591502"/>
                    <a:gd name="connsiteX9" fmla="*/ 35013 w 1018685"/>
                    <a:gd name="connsiteY9" fmla="*/ 591436 h 591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18685" h="591502">
                      <a:moveTo>
                        <a:pt x="35013" y="591436"/>
                      </a:moveTo>
                      <a:lnTo>
                        <a:pt x="982199" y="591436"/>
                      </a:lnTo>
                      <a:cubicBezTo>
                        <a:pt x="1002112" y="591436"/>
                        <a:pt x="1018265" y="575283"/>
                        <a:pt x="1018265" y="555369"/>
                      </a:cubicBezTo>
                      <a:cubicBezTo>
                        <a:pt x="1018265" y="546300"/>
                        <a:pt x="1014848" y="537561"/>
                        <a:pt x="1008687" y="530892"/>
                      </a:cubicBezTo>
                      <a:lnTo>
                        <a:pt x="529773" y="12009"/>
                      </a:lnTo>
                      <a:cubicBezTo>
                        <a:pt x="516848" y="-2713"/>
                        <a:pt x="494439" y="-4180"/>
                        <a:pt x="479705" y="8745"/>
                      </a:cubicBezTo>
                      <a:cubicBezTo>
                        <a:pt x="478547" y="9762"/>
                        <a:pt x="477458" y="10850"/>
                        <a:pt x="476442" y="12009"/>
                      </a:cubicBezTo>
                      <a:lnTo>
                        <a:pt x="8525" y="531601"/>
                      </a:lnTo>
                      <a:cubicBezTo>
                        <a:pt x="-4601" y="546583"/>
                        <a:pt x="-3111" y="569370"/>
                        <a:pt x="11871" y="582496"/>
                      </a:cubicBezTo>
                      <a:cubicBezTo>
                        <a:pt x="18292" y="588113"/>
                        <a:pt x="26487" y="591282"/>
                        <a:pt x="35013" y="591436"/>
                      </a:cubicBezTo>
                      <a:close/>
                    </a:path>
                  </a:pathLst>
                </a:custGeom>
                <a:grpFill/>
                <a:ln w="118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PK"/>
                </a:p>
              </p:txBody>
            </p:sp>
          </p:grp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37DC432-11E3-4D1F-9133-EEB715381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5395" t="14419" r="52351" b="57360"/>
            <a:stretch/>
          </p:blipFill>
          <p:spPr>
            <a:xfrm>
              <a:off x="5051868" y="2532152"/>
              <a:ext cx="1199852" cy="1049838"/>
            </a:xfrm>
            <a:prstGeom prst="rect">
              <a:avLst/>
            </a:prstGeom>
          </p:spPr>
        </p:pic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F472CDC7-A420-EAF9-8291-06E1337464B9}"/>
              </a:ext>
            </a:extLst>
          </p:cNvPr>
          <p:cNvSpPr/>
          <p:nvPr/>
        </p:nvSpPr>
        <p:spPr>
          <a:xfrm>
            <a:off x="3369003" y="5497769"/>
            <a:ext cx="4186971" cy="122902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K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55B42B5-D2F7-BC53-E554-9106D6A5302F}"/>
              </a:ext>
            </a:extLst>
          </p:cNvPr>
          <p:cNvSpPr txBox="1"/>
          <p:nvPr/>
        </p:nvSpPr>
        <p:spPr>
          <a:xfrm>
            <a:off x="3369001" y="6097320"/>
            <a:ext cx="41869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IFPO Instituted A Professional Development Path For Security Instructors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77C511-E19E-E78D-5F10-A192FF71C9DE}"/>
              </a:ext>
            </a:extLst>
          </p:cNvPr>
          <p:cNvSpPr txBox="1"/>
          <p:nvPr/>
        </p:nvSpPr>
        <p:spPr>
          <a:xfrm>
            <a:off x="495299" y="2781234"/>
            <a:ext cx="32195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Certified Protection Officer Instructor (CPOI) Certification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F1E0394-0AC4-AA1E-9356-555AC36B40C7}"/>
              </a:ext>
            </a:extLst>
          </p:cNvPr>
          <p:cNvSpPr/>
          <p:nvPr/>
        </p:nvSpPr>
        <p:spPr>
          <a:xfrm>
            <a:off x="561254" y="3620127"/>
            <a:ext cx="3087616" cy="135525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K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9BECCE8-C187-191B-AA12-D02B5C730052}"/>
              </a:ext>
            </a:extLst>
          </p:cNvPr>
          <p:cNvSpPr/>
          <p:nvPr/>
        </p:nvSpPr>
        <p:spPr>
          <a:xfrm>
            <a:off x="561254" y="3620127"/>
            <a:ext cx="3087616" cy="462217"/>
          </a:xfrm>
          <a:prstGeom prst="rect">
            <a:avLst/>
          </a:prstGeom>
          <a:solidFill>
            <a:srgbClr val="018FBF"/>
          </a:solidFill>
          <a:ln w="12700" cap="flat" cmpd="sng" algn="ctr">
            <a:noFill/>
            <a:prstDash val="solid"/>
            <a:miter lim="800000"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K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663A830-3136-8DD8-E079-FF3B2F6D130D}"/>
              </a:ext>
            </a:extLst>
          </p:cNvPr>
          <p:cNvSpPr txBox="1"/>
          <p:nvPr/>
        </p:nvSpPr>
        <p:spPr>
          <a:xfrm>
            <a:off x="852561" y="3697347"/>
            <a:ext cx="2505002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Scope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F07F47D-A060-A9A3-B1EB-47C7B2F02AA2}"/>
              </a:ext>
            </a:extLst>
          </p:cNvPr>
          <p:cNvSpPr txBox="1"/>
          <p:nvPr/>
        </p:nvSpPr>
        <p:spPr>
          <a:xfrm>
            <a:off x="828928" y="4228124"/>
            <a:ext cx="25522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CPOIs are authorized to instruct IFPO programs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F755CF8-B606-FB49-15DF-6326DAEA3CC9}"/>
              </a:ext>
            </a:extLst>
          </p:cNvPr>
          <p:cNvSpPr/>
          <p:nvPr/>
        </p:nvSpPr>
        <p:spPr>
          <a:xfrm>
            <a:off x="3369004" y="5476421"/>
            <a:ext cx="4186970" cy="462217"/>
          </a:xfrm>
          <a:prstGeom prst="rect">
            <a:avLst/>
          </a:prstGeom>
          <a:solidFill>
            <a:srgbClr val="018FBF"/>
          </a:solidFill>
          <a:ln w="12700" cap="flat" cmpd="sng" algn="ctr">
            <a:noFill/>
            <a:prstDash val="solid"/>
            <a:miter lim="800000"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Continual Improvement</a:t>
            </a:r>
            <a:endParaRPr kumimoji="0" lang="en-PK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62C0B3-27E4-6E32-1D9C-8C1212F3CE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395" t="14419" r="52351" b="57360"/>
          <a:stretch/>
        </p:blipFill>
        <p:spPr>
          <a:xfrm>
            <a:off x="600443" y="274496"/>
            <a:ext cx="1115811" cy="976304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6588B8BC-CB57-055A-D18C-27BB611B7814}"/>
              </a:ext>
            </a:extLst>
          </p:cNvPr>
          <p:cNvGrpSpPr/>
          <p:nvPr/>
        </p:nvGrpSpPr>
        <p:grpSpPr>
          <a:xfrm>
            <a:off x="6315247" y="2243743"/>
            <a:ext cx="5624204" cy="2907208"/>
            <a:chOff x="6204383" y="2118507"/>
            <a:chExt cx="5735068" cy="2907208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412A0BF-34FC-C3A9-CD19-4F590793A052}"/>
                </a:ext>
              </a:extLst>
            </p:cNvPr>
            <p:cNvSpPr/>
            <p:nvPr/>
          </p:nvSpPr>
          <p:spPr>
            <a:xfrm>
              <a:off x="8329762" y="2704270"/>
              <a:ext cx="3609689" cy="503622"/>
            </a:xfrm>
            <a:prstGeom prst="roundRect">
              <a:avLst/>
            </a:prstGeom>
            <a:noFill/>
            <a:ln w="19050">
              <a:solidFill>
                <a:srgbClr val="018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i="0" dirty="0">
                  <a:solidFill>
                    <a:srgbClr val="000000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rPr>
                <a:t>CPOIs can promote their services as IFPO-endorsed instructors</a:t>
              </a:r>
              <a:endParaRPr lang="en-GB" sz="11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22A8263-7FF4-543A-7457-BB47FC4046CD}"/>
                </a:ext>
              </a:extLst>
            </p:cNvPr>
            <p:cNvSpPr/>
            <p:nvPr/>
          </p:nvSpPr>
          <p:spPr>
            <a:xfrm>
              <a:off x="8329762" y="3310160"/>
              <a:ext cx="3609689" cy="503622"/>
            </a:xfrm>
            <a:prstGeom prst="roundRect">
              <a:avLst/>
            </a:prstGeom>
            <a:noFill/>
            <a:ln w="19050">
              <a:solidFill>
                <a:srgbClr val="018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i="0" dirty="0">
                  <a:solidFill>
                    <a:srgbClr val="000000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rPr>
                <a:t> CPOIs continue to learn more through research, study and exchange of ideas and learner interactions </a:t>
              </a:r>
              <a:endParaRPr lang="en-GB" sz="11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E776152-2F7A-0BFD-8416-5BB138B23EA8}"/>
                </a:ext>
              </a:extLst>
            </p:cNvPr>
            <p:cNvSpPr/>
            <p:nvPr/>
          </p:nvSpPr>
          <p:spPr>
            <a:xfrm>
              <a:off x="8329762" y="3916202"/>
              <a:ext cx="3609689" cy="503622"/>
            </a:xfrm>
            <a:prstGeom prst="roundRect">
              <a:avLst/>
            </a:prstGeom>
            <a:noFill/>
            <a:ln w="19050">
              <a:solidFill>
                <a:srgbClr val="018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</a:t>
              </a:r>
              <a:r>
                <a:rPr lang="en-US" sz="1100" b="1" i="0" dirty="0">
                  <a:solidFill>
                    <a:srgbClr val="000000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rPr>
                <a:t>fficially endorsed by IFPO and listed on our website.</a:t>
              </a:r>
              <a:endParaRPr lang="en-GB" sz="11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6F8D336-13E6-6618-4DD7-9074CD36029E}"/>
                </a:ext>
              </a:extLst>
            </p:cNvPr>
            <p:cNvSpPr/>
            <p:nvPr/>
          </p:nvSpPr>
          <p:spPr>
            <a:xfrm>
              <a:off x="8329762" y="4522093"/>
              <a:ext cx="3609689" cy="503622"/>
            </a:xfrm>
            <a:prstGeom prst="roundRect">
              <a:avLst/>
            </a:prstGeom>
            <a:noFill/>
            <a:ln w="19050">
              <a:solidFill>
                <a:srgbClr val="018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i="0" dirty="0">
                  <a:solidFill>
                    <a:srgbClr val="000000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rPr>
                <a:t>Transitioning to private specialist roles, expanding their knowledge for training delivery</a:t>
              </a:r>
              <a:endParaRPr lang="en-GB" sz="11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1128738-583F-4232-2C2B-760C3F99560A}"/>
                </a:ext>
              </a:extLst>
            </p:cNvPr>
            <p:cNvGrpSpPr/>
            <p:nvPr/>
          </p:nvGrpSpPr>
          <p:grpSpPr>
            <a:xfrm>
              <a:off x="6204383" y="2754925"/>
              <a:ext cx="2099305" cy="2248318"/>
              <a:chOff x="7772939" y="2754925"/>
              <a:chExt cx="530749" cy="2248318"/>
            </a:xfrm>
            <a:solidFill>
              <a:srgbClr val="018FBF"/>
            </a:solidFill>
          </p:grpSpPr>
          <p:sp>
            <p:nvSpPr>
              <p:cNvPr id="15" name="Striped Right Arrow 6">
                <a:extLst>
                  <a:ext uri="{FF2B5EF4-FFF2-40B4-BE49-F238E27FC236}">
                    <a16:creationId xmlns:a16="http://schemas.microsoft.com/office/drawing/2014/main" id="{29271209-0B24-1761-EF33-A35F81DBC1C1}"/>
                  </a:ext>
                </a:extLst>
              </p:cNvPr>
              <p:cNvSpPr/>
              <p:nvPr/>
            </p:nvSpPr>
            <p:spPr>
              <a:xfrm>
                <a:off x="7772939" y="2754925"/>
                <a:ext cx="530749" cy="457838"/>
              </a:xfrm>
              <a:prstGeom prst="stripedRightArrow">
                <a:avLst>
                  <a:gd name="adj1" fmla="val 100000"/>
                  <a:gd name="adj2" fmla="val 50000"/>
                </a:avLst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6" name="Striped Right Arrow 35">
                <a:extLst>
                  <a:ext uri="{FF2B5EF4-FFF2-40B4-BE49-F238E27FC236}">
                    <a16:creationId xmlns:a16="http://schemas.microsoft.com/office/drawing/2014/main" id="{1B19A6D0-E4F4-DD03-8B2A-A976A489A889}"/>
                  </a:ext>
                </a:extLst>
              </p:cNvPr>
              <p:cNvSpPr/>
              <p:nvPr/>
            </p:nvSpPr>
            <p:spPr>
              <a:xfrm>
                <a:off x="7772939" y="3324179"/>
                <a:ext cx="530749" cy="457838"/>
              </a:xfrm>
              <a:prstGeom prst="stripedRightArrow">
                <a:avLst>
                  <a:gd name="adj1" fmla="val 100000"/>
                  <a:gd name="adj2" fmla="val 50000"/>
                </a:avLst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8" name="Striped Right Arrow 48">
                <a:extLst>
                  <a:ext uri="{FF2B5EF4-FFF2-40B4-BE49-F238E27FC236}">
                    <a16:creationId xmlns:a16="http://schemas.microsoft.com/office/drawing/2014/main" id="{0ADFB703-4A67-FDE0-B293-7561BFACA668}"/>
                  </a:ext>
                </a:extLst>
              </p:cNvPr>
              <p:cNvSpPr/>
              <p:nvPr/>
            </p:nvSpPr>
            <p:spPr>
              <a:xfrm>
                <a:off x="7772939" y="3928884"/>
                <a:ext cx="530749" cy="457838"/>
              </a:xfrm>
              <a:prstGeom prst="stripedRightArrow">
                <a:avLst>
                  <a:gd name="adj1" fmla="val 100000"/>
                  <a:gd name="adj2" fmla="val 50000"/>
                </a:avLst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" name="Striped Right Arrow 59">
                <a:extLst>
                  <a:ext uri="{FF2B5EF4-FFF2-40B4-BE49-F238E27FC236}">
                    <a16:creationId xmlns:a16="http://schemas.microsoft.com/office/drawing/2014/main" id="{BEE292AA-ABA7-66CF-B130-CDF0449544CA}"/>
                  </a:ext>
                </a:extLst>
              </p:cNvPr>
              <p:cNvSpPr/>
              <p:nvPr/>
            </p:nvSpPr>
            <p:spPr>
              <a:xfrm>
                <a:off x="7772939" y="4545405"/>
                <a:ext cx="530749" cy="457838"/>
              </a:xfrm>
              <a:prstGeom prst="stripedRightArrow">
                <a:avLst>
                  <a:gd name="adj1" fmla="val 100000"/>
                  <a:gd name="adj2" fmla="val 50000"/>
                </a:avLst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3366FA6-64E5-F33A-B661-04BC7CFB933A}"/>
                  </a:ext>
                </a:extLst>
              </p:cNvPr>
              <p:cNvSpPr txBox="1"/>
              <p:nvPr/>
            </p:nvSpPr>
            <p:spPr>
              <a:xfrm>
                <a:off x="7792393" y="4008023"/>
                <a:ext cx="443025" cy="30777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GB" sz="1400" b="1" i="0" dirty="0">
                    <a:solidFill>
                      <a:schemeClr val="bg1"/>
                    </a:solidFill>
                    <a:effectLst/>
                    <a:latin typeface="Segoe UI" panose="020B0502040204020203" pitchFamily="34" charset="0"/>
                    <a:cs typeface="Segoe UI" panose="020B0502040204020203" pitchFamily="34" charset="0"/>
                  </a:rPr>
                  <a:t>Recognition</a:t>
                </a:r>
                <a:endPara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League Spartan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A43F97F-4D83-9994-9429-E1C4FC55AA30}"/>
                  </a:ext>
                </a:extLst>
              </p:cNvPr>
              <p:cNvSpPr txBox="1"/>
              <p:nvPr/>
            </p:nvSpPr>
            <p:spPr>
              <a:xfrm>
                <a:off x="7822264" y="2832954"/>
                <a:ext cx="413154" cy="30777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GB" sz="1400" b="1" i="0" dirty="0">
                    <a:solidFill>
                      <a:schemeClr val="bg1"/>
                    </a:solidFill>
                    <a:effectLst/>
                    <a:latin typeface="Segoe UI" panose="020B0502040204020203" pitchFamily="34" charset="0"/>
                    <a:cs typeface="Segoe UI" panose="020B0502040204020203" pitchFamily="34" charset="0"/>
                  </a:rPr>
                  <a:t>Training</a:t>
                </a:r>
                <a:endPara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League Spartan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9C2668A-D2FF-856E-1E27-68AD03796B75}"/>
                  </a:ext>
                </a:extLst>
              </p:cNvPr>
              <p:cNvSpPr txBox="1"/>
              <p:nvPr/>
            </p:nvSpPr>
            <p:spPr>
              <a:xfrm>
                <a:off x="7790668" y="3419764"/>
                <a:ext cx="450727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GB" sz="1400" b="1" i="0" dirty="0">
                    <a:solidFill>
                      <a:schemeClr val="bg1"/>
                    </a:solidFill>
                    <a:effectLst/>
                    <a:latin typeface="Segoe UI" panose="020B0502040204020203" pitchFamily="34" charset="0"/>
                    <a:cs typeface="Segoe UI" panose="020B0502040204020203" pitchFamily="34" charset="0"/>
                  </a:rPr>
                  <a:t>Supplementation</a:t>
                </a:r>
                <a:endPara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League Spartan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4888A47-CF79-7183-D04E-260D31C9D011}"/>
                  </a:ext>
                </a:extLst>
              </p:cNvPr>
              <p:cNvSpPr txBox="1"/>
              <p:nvPr/>
            </p:nvSpPr>
            <p:spPr>
              <a:xfrm>
                <a:off x="7803251" y="4620779"/>
                <a:ext cx="438773" cy="30777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GB" sz="1400" b="1" i="0" dirty="0">
                    <a:solidFill>
                      <a:schemeClr val="bg1"/>
                    </a:solidFill>
                    <a:effectLst/>
                    <a:latin typeface="Segoe UI" panose="020B0502040204020203" pitchFamily="34" charset="0"/>
                    <a:cs typeface="Segoe UI" panose="020B0502040204020203" pitchFamily="34" charset="0"/>
                  </a:rPr>
                  <a:t>Transition</a:t>
                </a:r>
                <a:endPara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League Spartan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D6B1667-9E65-B866-15EB-E92461B5A1D5}"/>
                </a:ext>
              </a:extLst>
            </p:cNvPr>
            <p:cNvSpPr txBox="1"/>
            <p:nvPr/>
          </p:nvSpPr>
          <p:spPr>
            <a:xfrm>
              <a:off x="6204383" y="2118507"/>
              <a:ext cx="5735068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CPOI Benefits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0914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EAB13-E5BB-205A-9849-1A5FB3816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16FC01A3-6D8B-66B6-128A-327A5EE1564E}"/>
              </a:ext>
            </a:extLst>
          </p:cNvPr>
          <p:cNvGrpSpPr/>
          <p:nvPr/>
        </p:nvGrpSpPr>
        <p:grpSpPr>
          <a:xfrm>
            <a:off x="4244093" y="2065792"/>
            <a:ext cx="1475930" cy="4267697"/>
            <a:chOff x="6242002" y="1582658"/>
            <a:chExt cx="1475930" cy="4267697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30C360E-79F6-321E-5840-B46842D8098F}"/>
                </a:ext>
              </a:extLst>
            </p:cNvPr>
            <p:cNvGrpSpPr/>
            <p:nvPr/>
          </p:nvGrpSpPr>
          <p:grpSpPr>
            <a:xfrm>
              <a:off x="6242002" y="2668771"/>
              <a:ext cx="796550" cy="3181584"/>
              <a:chOff x="5897749" y="2668771"/>
              <a:chExt cx="796550" cy="3181584"/>
            </a:xfrm>
            <a:solidFill>
              <a:schemeClr val="bg1">
                <a:lumMod val="95000"/>
              </a:schemeClr>
            </a:solidFill>
          </p:grpSpPr>
          <p:sp>
            <p:nvSpPr>
              <p:cNvPr id="53" name="Freeform: Shape 17">
                <a:extLst>
                  <a:ext uri="{FF2B5EF4-FFF2-40B4-BE49-F238E27FC236}">
                    <a16:creationId xmlns:a16="http://schemas.microsoft.com/office/drawing/2014/main" id="{6FAACDCA-D12C-749F-7AA9-BBB53615124E}"/>
                  </a:ext>
                </a:extLst>
              </p:cNvPr>
              <p:cNvSpPr/>
              <p:nvPr/>
            </p:nvSpPr>
            <p:spPr>
              <a:xfrm>
                <a:off x="6022566" y="3071981"/>
                <a:ext cx="539461" cy="2778374"/>
              </a:xfrm>
              <a:custGeom>
                <a:avLst/>
                <a:gdLst>
                  <a:gd name="connsiteX0" fmla="*/ 490437 w 539461"/>
                  <a:gd name="connsiteY0" fmla="*/ 3402943 h 3403009"/>
                  <a:gd name="connsiteX1" fmla="*/ 46880 w 539461"/>
                  <a:gd name="connsiteY1" fmla="*/ 3402943 h 3403009"/>
                  <a:gd name="connsiteX2" fmla="*/ -420 w 539461"/>
                  <a:gd name="connsiteY2" fmla="*/ 3354934 h 3403009"/>
                  <a:gd name="connsiteX3" fmla="*/ -420 w 539461"/>
                  <a:gd name="connsiteY3" fmla="*/ -66 h 3403009"/>
                  <a:gd name="connsiteX4" fmla="*/ 539039 w 539461"/>
                  <a:gd name="connsiteY4" fmla="*/ -66 h 3403009"/>
                  <a:gd name="connsiteX5" fmla="*/ 539039 w 539461"/>
                  <a:gd name="connsiteY5" fmla="*/ 3354460 h 3403009"/>
                  <a:gd name="connsiteX6" fmla="*/ 491513 w 539461"/>
                  <a:gd name="connsiteY6" fmla="*/ 3402943 h 3403009"/>
                  <a:gd name="connsiteX7" fmla="*/ 490437 w 539461"/>
                  <a:gd name="connsiteY7" fmla="*/ 3402943 h 340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9461" h="3403009">
                    <a:moveTo>
                      <a:pt x="490437" y="3402943"/>
                    </a:moveTo>
                    <a:lnTo>
                      <a:pt x="46880" y="3402943"/>
                    </a:lnTo>
                    <a:cubicBezTo>
                      <a:pt x="20617" y="3402624"/>
                      <a:pt x="-491" y="3381197"/>
                      <a:pt x="-420" y="3354934"/>
                    </a:cubicBezTo>
                    <a:lnTo>
                      <a:pt x="-420" y="-66"/>
                    </a:lnTo>
                    <a:lnTo>
                      <a:pt x="539039" y="-66"/>
                    </a:lnTo>
                    <a:lnTo>
                      <a:pt x="539039" y="3354460"/>
                    </a:lnTo>
                    <a:cubicBezTo>
                      <a:pt x="539299" y="3380972"/>
                      <a:pt x="518025" y="3402683"/>
                      <a:pt x="491513" y="3402943"/>
                    </a:cubicBezTo>
                    <a:cubicBezTo>
                      <a:pt x="491147" y="3402943"/>
                      <a:pt x="490792" y="3402943"/>
                      <a:pt x="490437" y="3402943"/>
                    </a:cubicBezTo>
                    <a:close/>
                  </a:path>
                </a:pathLst>
              </a:custGeom>
              <a:grpFill/>
              <a:ln w="11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PK"/>
              </a:p>
            </p:txBody>
          </p:sp>
          <p:sp>
            <p:nvSpPr>
              <p:cNvPr id="54" name="Freeform: Shape 18">
                <a:extLst>
                  <a:ext uri="{FF2B5EF4-FFF2-40B4-BE49-F238E27FC236}">
                    <a16:creationId xmlns:a16="http://schemas.microsoft.com/office/drawing/2014/main" id="{0F04523B-7E93-3B53-BAAD-DD3A233FB877}"/>
                  </a:ext>
                </a:extLst>
              </p:cNvPr>
              <p:cNvSpPr/>
              <p:nvPr/>
            </p:nvSpPr>
            <p:spPr>
              <a:xfrm>
                <a:off x="5897749" y="2668771"/>
                <a:ext cx="796550" cy="462581"/>
              </a:xfrm>
              <a:custGeom>
                <a:avLst/>
                <a:gdLst>
                  <a:gd name="connsiteX0" fmla="*/ 28496 w 796550"/>
                  <a:gd name="connsiteY0" fmla="*/ 462504 h 462581"/>
                  <a:gd name="connsiteX1" fmla="*/ 767916 w 796550"/>
                  <a:gd name="connsiteY1" fmla="*/ 462504 h 462581"/>
                  <a:gd name="connsiteX2" fmla="*/ 796130 w 796550"/>
                  <a:gd name="connsiteY2" fmla="*/ 434432 h 462581"/>
                  <a:gd name="connsiteX3" fmla="*/ 788610 w 796550"/>
                  <a:gd name="connsiteY3" fmla="*/ 415204 h 462581"/>
                  <a:gd name="connsiteX4" fmla="*/ 414465 w 796550"/>
                  <a:gd name="connsiteY4" fmla="*/ 9132 h 462581"/>
                  <a:gd name="connsiteX5" fmla="*/ 374709 w 796550"/>
                  <a:gd name="connsiteY5" fmla="*/ 7265 h 462581"/>
                  <a:gd name="connsiteX6" fmla="*/ 372841 w 796550"/>
                  <a:gd name="connsiteY6" fmla="*/ 9132 h 462581"/>
                  <a:gd name="connsiteX7" fmla="*/ 7565 w 796550"/>
                  <a:gd name="connsiteY7" fmla="*/ 414731 h 462581"/>
                  <a:gd name="connsiteX8" fmla="*/ 8086 w 796550"/>
                  <a:gd name="connsiteY8" fmla="*/ 454534 h 462581"/>
                  <a:gd name="connsiteX9" fmla="*/ 28496 w 796550"/>
                  <a:gd name="connsiteY9" fmla="*/ 462504 h 462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96550" h="462581">
                    <a:moveTo>
                      <a:pt x="28496" y="462504"/>
                    </a:moveTo>
                    <a:lnTo>
                      <a:pt x="767916" y="462504"/>
                    </a:lnTo>
                    <a:cubicBezTo>
                      <a:pt x="783453" y="462552"/>
                      <a:pt x="796095" y="449981"/>
                      <a:pt x="796130" y="434432"/>
                    </a:cubicBezTo>
                    <a:cubicBezTo>
                      <a:pt x="796154" y="427301"/>
                      <a:pt x="793470" y="420431"/>
                      <a:pt x="788610" y="415204"/>
                    </a:cubicBezTo>
                    <a:lnTo>
                      <a:pt x="414465" y="9132"/>
                    </a:lnTo>
                    <a:cubicBezTo>
                      <a:pt x="404000" y="-2362"/>
                      <a:pt x="386203" y="-3198"/>
                      <a:pt x="374709" y="7265"/>
                    </a:cubicBezTo>
                    <a:cubicBezTo>
                      <a:pt x="374059" y="7859"/>
                      <a:pt x="373432" y="8481"/>
                      <a:pt x="372841" y="9132"/>
                    </a:cubicBezTo>
                    <a:lnTo>
                      <a:pt x="7565" y="414731"/>
                    </a:lnTo>
                    <a:cubicBezTo>
                      <a:pt x="-3278" y="425858"/>
                      <a:pt x="-3054" y="443679"/>
                      <a:pt x="8086" y="454534"/>
                    </a:cubicBezTo>
                    <a:cubicBezTo>
                      <a:pt x="13525" y="459832"/>
                      <a:pt x="20892" y="462717"/>
                      <a:pt x="28496" y="462504"/>
                    </a:cubicBezTo>
                    <a:close/>
                  </a:path>
                </a:pathLst>
              </a:custGeom>
              <a:grpFill/>
              <a:ln w="11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PK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F8EFE676-6DFC-2932-A427-78A5701957FA}"/>
                </a:ext>
              </a:extLst>
            </p:cNvPr>
            <p:cNvGrpSpPr/>
            <p:nvPr/>
          </p:nvGrpSpPr>
          <p:grpSpPr>
            <a:xfrm>
              <a:off x="6608688" y="2736842"/>
              <a:ext cx="1019034" cy="3113512"/>
              <a:chOff x="6264435" y="2736842"/>
              <a:chExt cx="1019034" cy="3113512"/>
            </a:xfrm>
            <a:solidFill>
              <a:srgbClr val="D6AF68"/>
            </a:solidFill>
          </p:grpSpPr>
          <p:sp>
            <p:nvSpPr>
              <p:cNvPr id="51" name="Freeform: Shape 24">
                <a:extLst>
                  <a:ext uri="{FF2B5EF4-FFF2-40B4-BE49-F238E27FC236}">
                    <a16:creationId xmlns:a16="http://schemas.microsoft.com/office/drawing/2014/main" id="{79A2E9EE-5133-55AE-BE23-377DFA0E2047}"/>
                  </a:ext>
                </a:extLst>
              </p:cNvPr>
              <p:cNvSpPr/>
              <p:nvPr/>
            </p:nvSpPr>
            <p:spPr>
              <a:xfrm>
                <a:off x="6428283" y="3184673"/>
                <a:ext cx="690941" cy="2665681"/>
              </a:xfrm>
              <a:custGeom>
                <a:avLst/>
                <a:gdLst>
                  <a:gd name="connsiteX0" fmla="*/ 642625 w 690941"/>
                  <a:gd name="connsiteY0" fmla="*/ 3290251 h 3290316"/>
                  <a:gd name="connsiteX1" fmla="*/ 47590 w 690941"/>
                  <a:gd name="connsiteY1" fmla="*/ 3290251 h 3290316"/>
                  <a:gd name="connsiteX2" fmla="*/ -420 w 690941"/>
                  <a:gd name="connsiteY2" fmla="*/ 3242241 h 3290316"/>
                  <a:gd name="connsiteX3" fmla="*/ -420 w 690941"/>
                  <a:gd name="connsiteY3" fmla="*/ -66 h 3290316"/>
                  <a:gd name="connsiteX4" fmla="*/ 690517 w 690941"/>
                  <a:gd name="connsiteY4" fmla="*/ -66 h 3290316"/>
                  <a:gd name="connsiteX5" fmla="*/ 690517 w 690941"/>
                  <a:gd name="connsiteY5" fmla="*/ 3241768 h 3290316"/>
                  <a:gd name="connsiteX6" fmla="*/ 643217 w 690941"/>
                  <a:gd name="connsiteY6" fmla="*/ 3290251 h 3290316"/>
                  <a:gd name="connsiteX7" fmla="*/ 642625 w 690941"/>
                  <a:gd name="connsiteY7" fmla="*/ 3290251 h 3290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90941" h="3290316">
                    <a:moveTo>
                      <a:pt x="642625" y="3290251"/>
                    </a:moveTo>
                    <a:lnTo>
                      <a:pt x="47590" y="3290251"/>
                    </a:lnTo>
                    <a:cubicBezTo>
                      <a:pt x="21078" y="3290251"/>
                      <a:pt x="-420" y="3268753"/>
                      <a:pt x="-420" y="3242241"/>
                    </a:cubicBezTo>
                    <a:lnTo>
                      <a:pt x="-420" y="-66"/>
                    </a:lnTo>
                    <a:lnTo>
                      <a:pt x="690517" y="-66"/>
                    </a:lnTo>
                    <a:lnTo>
                      <a:pt x="690517" y="3241768"/>
                    </a:lnTo>
                    <a:cubicBezTo>
                      <a:pt x="690848" y="3268220"/>
                      <a:pt x="669670" y="3289919"/>
                      <a:pt x="643217" y="3290251"/>
                    </a:cubicBezTo>
                    <a:cubicBezTo>
                      <a:pt x="643027" y="3290251"/>
                      <a:pt x="642827" y="3290251"/>
                      <a:pt x="642625" y="3290251"/>
                    </a:cubicBezTo>
                    <a:close/>
                  </a:path>
                </a:pathLst>
              </a:custGeom>
              <a:grpFill/>
              <a:ln w="11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PK"/>
              </a:p>
            </p:txBody>
          </p:sp>
          <p:sp>
            <p:nvSpPr>
              <p:cNvPr id="52" name="Freeform: Shape 31">
                <a:extLst>
                  <a:ext uri="{FF2B5EF4-FFF2-40B4-BE49-F238E27FC236}">
                    <a16:creationId xmlns:a16="http://schemas.microsoft.com/office/drawing/2014/main" id="{3370B0C2-A583-132A-42A9-3CF4338F468B}"/>
                  </a:ext>
                </a:extLst>
              </p:cNvPr>
              <p:cNvSpPr/>
              <p:nvPr/>
            </p:nvSpPr>
            <p:spPr>
              <a:xfrm>
                <a:off x="6264435" y="2736842"/>
                <a:ext cx="1019034" cy="591504"/>
              </a:xfrm>
              <a:custGeom>
                <a:avLst/>
                <a:gdLst>
                  <a:gd name="connsiteX0" fmla="*/ 35363 w 1019034"/>
                  <a:gd name="connsiteY0" fmla="*/ 591439 h 591504"/>
                  <a:gd name="connsiteX1" fmla="*/ 982548 w 1019034"/>
                  <a:gd name="connsiteY1" fmla="*/ 591439 h 591504"/>
                  <a:gd name="connsiteX2" fmla="*/ 1018614 w 1019034"/>
                  <a:gd name="connsiteY2" fmla="*/ 555372 h 591504"/>
                  <a:gd name="connsiteX3" fmla="*/ 1009036 w 1019034"/>
                  <a:gd name="connsiteY3" fmla="*/ 530894 h 591504"/>
                  <a:gd name="connsiteX4" fmla="*/ 529768 w 1019034"/>
                  <a:gd name="connsiteY4" fmla="*/ 12012 h 591504"/>
                  <a:gd name="connsiteX5" fmla="*/ 479700 w 1019034"/>
                  <a:gd name="connsiteY5" fmla="*/ 8743 h 591504"/>
                  <a:gd name="connsiteX6" fmla="*/ 476436 w 1019034"/>
                  <a:gd name="connsiteY6" fmla="*/ 12012 h 591504"/>
                  <a:gd name="connsiteX7" fmla="*/ 8520 w 1019034"/>
                  <a:gd name="connsiteY7" fmla="*/ 531604 h 591504"/>
                  <a:gd name="connsiteX8" fmla="*/ 11878 w 1019034"/>
                  <a:gd name="connsiteY8" fmla="*/ 582499 h 591504"/>
                  <a:gd name="connsiteX9" fmla="*/ 35363 w 1019034"/>
                  <a:gd name="connsiteY9" fmla="*/ 591439 h 591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19034" h="591504">
                    <a:moveTo>
                      <a:pt x="35363" y="591439"/>
                    </a:moveTo>
                    <a:lnTo>
                      <a:pt x="982548" y="591439"/>
                    </a:lnTo>
                    <a:cubicBezTo>
                      <a:pt x="1002462" y="591439"/>
                      <a:pt x="1018614" y="575286"/>
                      <a:pt x="1018614" y="555372"/>
                    </a:cubicBezTo>
                    <a:cubicBezTo>
                      <a:pt x="1018614" y="546302"/>
                      <a:pt x="1015197" y="537564"/>
                      <a:pt x="1009036" y="530894"/>
                    </a:cubicBezTo>
                    <a:lnTo>
                      <a:pt x="529768" y="12012"/>
                    </a:lnTo>
                    <a:cubicBezTo>
                      <a:pt x="516843" y="-2715"/>
                      <a:pt x="494434" y="-4178"/>
                      <a:pt x="479700" y="8743"/>
                    </a:cubicBezTo>
                    <a:cubicBezTo>
                      <a:pt x="478541" y="9762"/>
                      <a:pt x="477453" y="10853"/>
                      <a:pt x="476436" y="12012"/>
                    </a:cubicBezTo>
                    <a:lnTo>
                      <a:pt x="8520" y="531604"/>
                    </a:lnTo>
                    <a:cubicBezTo>
                      <a:pt x="-4606" y="546586"/>
                      <a:pt x="-3104" y="569373"/>
                      <a:pt x="11878" y="582499"/>
                    </a:cubicBezTo>
                    <a:cubicBezTo>
                      <a:pt x="18381" y="588199"/>
                      <a:pt x="26718" y="591368"/>
                      <a:pt x="35363" y="591439"/>
                    </a:cubicBezTo>
                    <a:close/>
                  </a:path>
                </a:pathLst>
              </a:custGeom>
              <a:grpFill/>
              <a:ln w="11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PK"/>
              </a:p>
            </p:txBody>
          </p:sp>
        </p:grp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7FCED0B4-6735-8077-4B7F-BBA81B0AF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51606" t="6777" r="16140" b="65002"/>
            <a:stretch/>
          </p:blipFill>
          <p:spPr>
            <a:xfrm>
              <a:off x="6518080" y="1582658"/>
              <a:ext cx="1199852" cy="1049838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BF993C4-BE84-414E-2AA3-DE7AF543E35A}"/>
              </a:ext>
            </a:extLst>
          </p:cNvPr>
          <p:cNvSpPr txBox="1"/>
          <p:nvPr/>
        </p:nvSpPr>
        <p:spPr>
          <a:xfrm>
            <a:off x="242430" y="196102"/>
            <a:ext cx="2348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Contact Us For Agreement</a:t>
            </a:r>
            <a:endParaRPr lang="en-ID" sz="12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05FE36-B3E2-47A5-C711-3799D54492F8}"/>
              </a:ext>
            </a:extLst>
          </p:cNvPr>
          <p:cNvSpPr txBox="1"/>
          <p:nvPr/>
        </p:nvSpPr>
        <p:spPr>
          <a:xfrm>
            <a:off x="2697690" y="196102"/>
            <a:ext cx="1891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+65 156 7661 9872</a:t>
            </a:r>
            <a:endParaRPr lang="en-ID" sz="12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D585C5-8798-D0FA-110B-416862F308B8}"/>
              </a:ext>
            </a:extLst>
          </p:cNvPr>
          <p:cNvSpPr/>
          <p:nvPr/>
        </p:nvSpPr>
        <p:spPr>
          <a:xfrm>
            <a:off x="0" y="1134"/>
            <a:ext cx="12192000" cy="1631532"/>
          </a:xfrm>
          <a:prstGeom prst="rect">
            <a:avLst/>
          </a:prstGeom>
          <a:solidFill>
            <a:srgbClr val="D6AF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AF00822-DD92-83F0-013A-148B8BB728C0}"/>
              </a:ext>
            </a:extLst>
          </p:cNvPr>
          <p:cNvSpPr/>
          <p:nvPr/>
        </p:nvSpPr>
        <p:spPr>
          <a:xfrm>
            <a:off x="502171" y="196102"/>
            <a:ext cx="1297815" cy="1200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8D328AC-45BB-EDA8-9AF7-1FC2FE372F90}"/>
              </a:ext>
            </a:extLst>
          </p:cNvPr>
          <p:cNvSpPr/>
          <p:nvPr/>
        </p:nvSpPr>
        <p:spPr>
          <a:xfrm>
            <a:off x="10467936" y="196101"/>
            <a:ext cx="1297815" cy="1200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 descr="A logo with a globe and text&#10;&#10;Description automatically generated">
            <a:extLst>
              <a:ext uri="{FF2B5EF4-FFF2-40B4-BE49-F238E27FC236}">
                <a16:creationId xmlns:a16="http://schemas.microsoft.com/office/drawing/2014/main" id="{119F28E1-E195-6F56-845E-CCEF14446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389" y="363234"/>
            <a:ext cx="1158440" cy="85489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30B6326-D672-FD22-DEEB-406F2D84841F}"/>
              </a:ext>
            </a:extLst>
          </p:cNvPr>
          <p:cNvSpPr txBox="1"/>
          <p:nvPr/>
        </p:nvSpPr>
        <p:spPr>
          <a:xfrm>
            <a:off x="1863438" y="524512"/>
            <a:ext cx="85285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MSI Certification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72CDC7-A420-EAF9-8291-06E1337464B9}"/>
              </a:ext>
            </a:extLst>
          </p:cNvPr>
          <p:cNvSpPr/>
          <p:nvPr/>
        </p:nvSpPr>
        <p:spPr>
          <a:xfrm>
            <a:off x="3369003" y="5497769"/>
            <a:ext cx="4186971" cy="122902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K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55B42B5-D2F7-BC53-E554-9106D6A5302F}"/>
              </a:ext>
            </a:extLst>
          </p:cNvPr>
          <p:cNvSpPr txBox="1"/>
          <p:nvPr/>
        </p:nvSpPr>
        <p:spPr>
          <a:xfrm>
            <a:off x="3369001" y="6097320"/>
            <a:ext cx="41869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IFPO Instituted A Professional Development Path For Security Instructors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77C511-E19E-E78D-5F10-A192FF71C9DE}"/>
              </a:ext>
            </a:extLst>
          </p:cNvPr>
          <p:cNvSpPr txBox="1"/>
          <p:nvPr/>
        </p:nvSpPr>
        <p:spPr>
          <a:xfrm>
            <a:off x="495299" y="2781234"/>
            <a:ext cx="32195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Master Security Instructor </a:t>
            </a:r>
          </a:p>
          <a:p>
            <a:pPr algn="ctr"/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(MSI) Certification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F1E0394-0AC4-AA1E-9356-555AC36B40C7}"/>
              </a:ext>
            </a:extLst>
          </p:cNvPr>
          <p:cNvSpPr/>
          <p:nvPr/>
        </p:nvSpPr>
        <p:spPr>
          <a:xfrm>
            <a:off x="561254" y="3620127"/>
            <a:ext cx="3087616" cy="135525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K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9BECCE8-C187-191B-AA12-D02B5C730052}"/>
              </a:ext>
            </a:extLst>
          </p:cNvPr>
          <p:cNvSpPr/>
          <p:nvPr/>
        </p:nvSpPr>
        <p:spPr>
          <a:xfrm>
            <a:off x="561254" y="3620127"/>
            <a:ext cx="3087616" cy="462217"/>
          </a:xfrm>
          <a:prstGeom prst="rect">
            <a:avLst/>
          </a:prstGeom>
          <a:solidFill>
            <a:srgbClr val="D6AF68"/>
          </a:solidFill>
          <a:ln w="12700" cap="flat" cmpd="sng" algn="ctr">
            <a:noFill/>
            <a:prstDash val="solid"/>
            <a:miter lim="800000"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K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663A830-3136-8DD8-E079-FF3B2F6D130D}"/>
              </a:ext>
            </a:extLst>
          </p:cNvPr>
          <p:cNvSpPr txBox="1"/>
          <p:nvPr/>
        </p:nvSpPr>
        <p:spPr>
          <a:xfrm>
            <a:off x="852561" y="3697347"/>
            <a:ext cx="2505002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Scope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F07F47D-A060-A9A3-B1EB-47C7B2F02AA2}"/>
              </a:ext>
            </a:extLst>
          </p:cNvPr>
          <p:cNvSpPr txBox="1"/>
          <p:nvPr/>
        </p:nvSpPr>
        <p:spPr>
          <a:xfrm>
            <a:off x="640935" y="4228124"/>
            <a:ext cx="27402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MSIs are validated to instruct beyond IFPO programs.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F755CF8-B606-FB49-15DF-6326DAEA3CC9}"/>
              </a:ext>
            </a:extLst>
          </p:cNvPr>
          <p:cNvSpPr/>
          <p:nvPr/>
        </p:nvSpPr>
        <p:spPr>
          <a:xfrm>
            <a:off x="3369004" y="5476421"/>
            <a:ext cx="4186970" cy="462217"/>
          </a:xfrm>
          <a:prstGeom prst="rect">
            <a:avLst/>
          </a:prstGeom>
          <a:solidFill>
            <a:srgbClr val="D6AF68"/>
          </a:solidFill>
          <a:ln w="12700" cap="flat" cmpd="sng" algn="ctr">
            <a:noFill/>
            <a:prstDash val="solid"/>
            <a:miter lim="800000"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Continual Improvement</a:t>
            </a:r>
            <a:endParaRPr kumimoji="0" lang="en-PK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588B8BC-CB57-055A-D18C-27BB611B7814}"/>
              </a:ext>
            </a:extLst>
          </p:cNvPr>
          <p:cNvGrpSpPr/>
          <p:nvPr/>
        </p:nvGrpSpPr>
        <p:grpSpPr>
          <a:xfrm>
            <a:off x="6315247" y="2243743"/>
            <a:ext cx="5624204" cy="2907208"/>
            <a:chOff x="6204383" y="2118507"/>
            <a:chExt cx="5735068" cy="2907208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412A0BF-34FC-C3A9-CD19-4F590793A052}"/>
                </a:ext>
              </a:extLst>
            </p:cNvPr>
            <p:cNvSpPr/>
            <p:nvPr/>
          </p:nvSpPr>
          <p:spPr>
            <a:xfrm>
              <a:off x="8329762" y="2704270"/>
              <a:ext cx="3609689" cy="503622"/>
            </a:xfrm>
            <a:prstGeom prst="roundRect">
              <a:avLst/>
            </a:prstGeom>
            <a:noFill/>
            <a:ln w="19050">
              <a:solidFill>
                <a:srgbClr val="D6AF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1100" b="1" i="0" dirty="0">
                  <a:solidFill>
                    <a:srgbClr val="1C1C1C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rPr>
                <a:t>Formal Teaching Credentials, Specialized Knowledge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22A8263-7FF4-543A-7457-BB47FC4046CD}"/>
                </a:ext>
              </a:extLst>
            </p:cNvPr>
            <p:cNvSpPr/>
            <p:nvPr/>
          </p:nvSpPr>
          <p:spPr>
            <a:xfrm>
              <a:off x="8329762" y="3310160"/>
              <a:ext cx="3609689" cy="503622"/>
            </a:xfrm>
            <a:prstGeom prst="roundRect">
              <a:avLst/>
            </a:prstGeom>
            <a:noFill/>
            <a:ln w="19050">
              <a:solidFill>
                <a:srgbClr val="D6AF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fr-FR" sz="1100" b="1" i="0" dirty="0">
                  <a:solidFill>
                    <a:srgbClr val="1C1C1C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rPr>
                <a:t>Recommendations, Document </a:t>
              </a:r>
              <a:r>
                <a:rPr lang="en-US" sz="1100" b="1" i="0" dirty="0" err="1">
                  <a:solidFill>
                    <a:srgbClr val="1C1C1C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rPr>
                <a:t>Assesment</a:t>
              </a:r>
              <a:r>
                <a:rPr lang="fr-FR" sz="1100" b="1" i="0" dirty="0">
                  <a:solidFill>
                    <a:srgbClr val="1C1C1C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100" b="1" i="0" dirty="0">
                  <a:solidFill>
                    <a:srgbClr val="1C1C1C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rPr>
                <a:t>Review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E776152-2F7A-0BFD-8416-5BB138B23EA8}"/>
                </a:ext>
              </a:extLst>
            </p:cNvPr>
            <p:cNvSpPr/>
            <p:nvPr/>
          </p:nvSpPr>
          <p:spPr>
            <a:xfrm>
              <a:off x="8329762" y="3916202"/>
              <a:ext cx="3609689" cy="503622"/>
            </a:xfrm>
            <a:prstGeom prst="roundRect">
              <a:avLst/>
            </a:prstGeom>
            <a:noFill/>
            <a:ln w="19050">
              <a:solidFill>
                <a:srgbClr val="D6AF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GB" sz="1100" b="1" i="0" dirty="0">
                  <a:solidFill>
                    <a:srgbClr val="1C1C1C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rPr>
                <a:t>Educational Degrees’, Professional Certifications’ Validation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6F8D336-13E6-6618-4DD7-9074CD36029E}"/>
                </a:ext>
              </a:extLst>
            </p:cNvPr>
            <p:cNvSpPr/>
            <p:nvPr/>
          </p:nvSpPr>
          <p:spPr>
            <a:xfrm>
              <a:off x="8329762" y="4522093"/>
              <a:ext cx="3609689" cy="503622"/>
            </a:xfrm>
            <a:prstGeom prst="roundRect">
              <a:avLst/>
            </a:prstGeom>
            <a:noFill/>
            <a:ln w="19050">
              <a:solidFill>
                <a:srgbClr val="D6AF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1100" b="1" i="0" dirty="0">
                  <a:solidFill>
                    <a:srgbClr val="1C1C1C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rPr>
                <a:t>Ongoing Education, Contributions to the Field.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1128738-583F-4232-2C2B-760C3F99560A}"/>
                </a:ext>
              </a:extLst>
            </p:cNvPr>
            <p:cNvGrpSpPr/>
            <p:nvPr/>
          </p:nvGrpSpPr>
          <p:grpSpPr>
            <a:xfrm>
              <a:off x="6204386" y="2754925"/>
              <a:ext cx="2125379" cy="2263075"/>
              <a:chOff x="7772939" y="2754925"/>
              <a:chExt cx="537341" cy="2263075"/>
            </a:xfrm>
            <a:solidFill>
              <a:srgbClr val="018FBF"/>
            </a:solidFill>
          </p:grpSpPr>
          <p:sp>
            <p:nvSpPr>
              <p:cNvPr id="15" name="Striped Right Arrow 6">
                <a:extLst>
                  <a:ext uri="{FF2B5EF4-FFF2-40B4-BE49-F238E27FC236}">
                    <a16:creationId xmlns:a16="http://schemas.microsoft.com/office/drawing/2014/main" id="{29271209-0B24-1761-EF33-A35F81DBC1C1}"/>
                  </a:ext>
                </a:extLst>
              </p:cNvPr>
              <p:cNvSpPr/>
              <p:nvPr/>
            </p:nvSpPr>
            <p:spPr>
              <a:xfrm>
                <a:off x="7772939" y="2754925"/>
                <a:ext cx="530749" cy="457838"/>
              </a:xfrm>
              <a:prstGeom prst="stripedRightArrow">
                <a:avLst>
                  <a:gd name="adj1" fmla="val 100000"/>
                  <a:gd name="adj2" fmla="val 50000"/>
                </a:avLst>
              </a:prstGeom>
              <a:solidFill>
                <a:srgbClr val="D6AF68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6" name="Striped Right Arrow 35">
                <a:extLst>
                  <a:ext uri="{FF2B5EF4-FFF2-40B4-BE49-F238E27FC236}">
                    <a16:creationId xmlns:a16="http://schemas.microsoft.com/office/drawing/2014/main" id="{1B19A6D0-E4F4-DD03-8B2A-A976A489A889}"/>
                  </a:ext>
                </a:extLst>
              </p:cNvPr>
              <p:cNvSpPr/>
              <p:nvPr/>
            </p:nvSpPr>
            <p:spPr>
              <a:xfrm>
                <a:off x="7772939" y="3324179"/>
                <a:ext cx="530749" cy="457838"/>
              </a:xfrm>
              <a:prstGeom prst="stripedRightArrow">
                <a:avLst>
                  <a:gd name="adj1" fmla="val 100000"/>
                  <a:gd name="adj2" fmla="val 50000"/>
                </a:avLst>
              </a:prstGeom>
              <a:solidFill>
                <a:srgbClr val="D6AF68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8" name="Striped Right Arrow 48">
                <a:extLst>
                  <a:ext uri="{FF2B5EF4-FFF2-40B4-BE49-F238E27FC236}">
                    <a16:creationId xmlns:a16="http://schemas.microsoft.com/office/drawing/2014/main" id="{0ADFB703-4A67-FDE0-B293-7561BFACA668}"/>
                  </a:ext>
                </a:extLst>
              </p:cNvPr>
              <p:cNvSpPr/>
              <p:nvPr/>
            </p:nvSpPr>
            <p:spPr>
              <a:xfrm>
                <a:off x="7772939" y="3928884"/>
                <a:ext cx="530749" cy="457838"/>
              </a:xfrm>
              <a:prstGeom prst="stripedRightArrow">
                <a:avLst>
                  <a:gd name="adj1" fmla="val 100000"/>
                  <a:gd name="adj2" fmla="val 50000"/>
                </a:avLst>
              </a:prstGeom>
              <a:solidFill>
                <a:srgbClr val="D6AF68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" name="Striped Right Arrow 59">
                <a:extLst>
                  <a:ext uri="{FF2B5EF4-FFF2-40B4-BE49-F238E27FC236}">
                    <a16:creationId xmlns:a16="http://schemas.microsoft.com/office/drawing/2014/main" id="{BEE292AA-ABA7-66CF-B130-CDF0449544CA}"/>
                  </a:ext>
                </a:extLst>
              </p:cNvPr>
              <p:cNvSpPr/>
              <p:nvPr/>
            </p:nvSpPr>
            <p:spPr>
              <a:xfrm>
                <a:off x="7772939" y="4545405"/>
                <a:ext cx="530749" cy="457838"/>
              </a:xfrm>
              <a:prstGeom prst="stripedRightArrow">
                <a:avLst>
                  <a:gd name="adj1" fmla="val 100000"/>
                  <a:gd name="adj2" fmla="val 50000"/>
                </a:avLst>
              </a:prstGeom>
              <a:solidFill>
                <a:srgbClr val="D6AF68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3366FA6-64E5-F33A-B661-04BC7CFB933A}"/>
                  </a:ext>
                </a:extLst>
              </p:cNvPr>
              <p:cNvSpPr txBox="1"/>
              <p:nvPr/>
            </p:nvSpPr>
            <p:spPr>
              <a:xfrm>
                <a:off x="7792393" y="4023412"/>
                <a:ext cx="48434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algn="l"/>
                <a:r>
                  <a:rPr lang="en-GB" sz="1200" b="1" i="0" dirty="0">
                    <a:solidFill>
                      <a:schemeClr val="bg1"/>
                    </a:solidFill>
                    <a:effectLst/>
                    <a:latin typeface="Segoe UI" panose="020B0502040204020203" pitchFamily="34" charset="0"/>
                    <a:cs typeface="Segoe UI" panose="020B0502040204020203" pitchFamily="34" charset="0"/>
                  </a:rPr>
                  <a:t>Security Qualifications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A43F97F-4D83-9994-9429-E1C4FC55AA30}"/>
                  </a:ext>
                </a:extLst>
              </p:cNvPr>
              <p:cNvSpPr txBox="1"/>
              <p:nvPr/>
            </p:nvSpPr>
            <p:spPr>
              <a:xfrm>
                <a:off x="7788718" y="2757049"/>
                <a:ext cx="48801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algn="l"/>
                <a:r>
                  <a:rPr lang="en-GB" sz="1200" b="1" i="0" dirty="0">
                    <a:solidFill>
                      <a:schemeClr val="bg1"/>
                    </a:solidFill>
                    <a:effectLst/>
                    <a:latin typeface="Segoe UI" panose="020B0502040204020203" pitchFamily="34" charset="0"/>
                    <a:cs typeface="Segoe UI" panose="020B0502040204020203" pitchFamily="34" charset="0"/>
                  </a:rPr>
                  <a:t>Education &amp; Training Qualifications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9C2668A-D2FF-856E-1E27-68AD03796B75}"/>
                  </a:ext>
                </a:extLst>
              </p:cNvPr>
              <p:cNvSpPr txBox="1"/>
              <p:nvPr/>
            </p:nvSpPr>
            <p:spPr>
              <a:xfrm>
                <a:off x="7790668" y="3435153"/>
                <a:ext cx="450727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algn="l"/>
                <a:r>
                  <a:rPr lang="en-GB" sz="1200" b="1" i="0" dirty="0">
                    <a:solidFill>
                      <a:schemeClr val="bg1"/>
                    </a:solidFill>
                    <a:effectLst/>
                    <a:latin typeface="Segoe UI" panose="020B0502040204020203" pitchFamily="34" charset="0"/>
                    <a:cs typeface="Segoe UI" panose="020B0502040204020203" pitchFamily="34" charset="0"/>
                  </a:rPr>
                  <a:t>Peer Evaluation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4888A47-CF79-7183-D04E-260D31C9D011}"/>
                  </a:ext>
                </a:extLst>
              </p:cNvPr>
              <p:cNvSpPr txBox="1"/>
              <p:nvPr/>
            </p:nvSpPr>
            <p:spPr>
              <a:xfrm>
                <a:off x="7779531" y="4556335"/>
                <a:ext cx="53074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algn="l"/>
                <a:r>
                  <a:rPr lang="en-GB" sz="1200" b="1" i="0" dirty="0">
                    <a:solidFill>
                      <a:schemeClr val="bg1"/>
                    </a:solidFill>
                    <a:effectLst/>
                    <a:latin typeface="Segoe UI" panose="020B0502040204020203" pitchFamily="34" charset="0"/>
                    <a:cs typeface="Segoe UI" panose="020B0502040204020203" pitchFamily="34" charset="0"/>
                  </a:rPr>
                  <a:t>Continuous Professional Development</a:t>
                </a: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D6B1667-9E65-B866-15EB-E92461B5A1D5}"/>
                </a:ext>
              </a:extLst>
            </p:cNvPr>
            <p:cNvSpPr txBox="1"/>
            <p:nvPr/>
          </p:nvSpPr>
          <p:spPr>
            <a:xfrm>
              <a:off x="6204383" y="2118507"/>
              <a:ext cx="5735068" cy="307777"/>
            </a:xfrm>
            <a:prstGeom prst="rect">
              <a:avLst/>
            </a:prstGeom>
            <a:solidFill>
              <a:srgbClr val="EAD5B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MSI Benefits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C553F2D-886F-F6DA-ADD4-FAA1024582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1773" r="-8877" b="-7469"/>
          <a:stretch/>
        </p:blipFill>
        <p:spPr>
          <a:xfrm>
            <a:off x="542120" y="305040"/>
            <a:ext cx="1217916" cy="98245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0251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EAB13-E5BB-205A-9849-1A5FB3816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F993C4-BE84-414E-2AA3-DE7AF543E35A}"/>
              </a:ext>
            </a:extLst>
          </p:cNvPr>
          <p:cNvSpPr txBox="1"/>
          <p:nvPr/>
        </p:nvSpPr>
        <p:spPr>
          <a:xfrm>
            <a:off x="242430" y="196102"/>
            <a:ext cx="2348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Contact Us For Agreement</a:t>
            </a:r>
            <a:endParaRPr lang="en-ID" sz="12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05FE36-B3E2-47A5-C711-3799D54492F8}"/>
              </a:ext>
            </a:extLst>
          </p:cNvPr>
          <p:cNvSpPr txBox="1"/>
          <p:nvPr/>
        </p:nvSpPr>
        <p:spPr>
          <a:xfrm>
            <a:off x="2697690" y="196102"/>
            <a:ext cx="1891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+65 156 7661 9872</a:t>
            </a:r>
            <a:endParaRPr lang="en-ID" sz="12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D585C5-8798-D0FA-110B-416862F308B8}"/>
              </a:ext>
            </a:extLst>
          </p:cNvPr>
          <p:cNvSpPr/>
          <p:nvPr/>
        </p:nvSpPr>
        <p:spPr>
          <a:xfrm>
            <a:off x="0" y="1134"/>
            <a:ext cx="12192000" cy="16315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AF00822-DD92-83F0-013A-148B8BB728C0}"/>
              </a:ext>
            </a:extLst>
          </p:cNvPr>
          <p:cNvSpPr/>
          <p:nvPr/>
        </p:nvSpPr>
        <p:spPr>
          <a:xfrm>
            <a:off x="502171" y="196102"/>
            <a:ext cx="1297815" cy="1200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81601EB-3910-3B13-3B23-A65012CC59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1773" r="-8877" b="-7469"/>
          <a:stretch/>
        </p:blipFill>
        <p:spPr>
          <a:xfrm>
            <a:off x="542120" y="305040"/>
            <a:ext cx="1217916" cy="982450"/>
          </a:xfrm>
          <a:prstGeom prst="ellipse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68D328AC-45BB-EDA8-9AF7-1FC2FE372F90}"/>
              </a:ext>
            </a:extLst>
          </p:cNvPr>
          <p:cNvSpPr/>
          <p:nvPr/>
        </p:nvSpPr>
        <p:spPr>
          <a:xfrm>
            <a:off x="10467936" y="196101"/>
            <a:ext cx="1297815" cy="1200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 descr="A logo with a globe and text&#10;&#10;Description automatically generated">
            <a:extLst>
              <a:ext uri="{FF2B5EF4-FFF2-40B4-BE49-F238E27FC236}">
                <a16:creationId xmlns:a16="http://schemas.microsoft.com/office/drawing/2014/main" id="{119F28E1-E195-6F56-845E-CCEF14446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389" y="363234"/>
            <a:ext cx="1158440" cy="85489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30B6326-D672-FD22-DEEB-406F2D84841F}"/>
              </a:ext>
            </a:extLst>
          </p:cNvPr>
          <p:cNvSpPr txBox="1"/>
          <p:nvPr/>
        </p:nvSpPr>
        <p:spPr>
          <a:xfrm>
            <a:off x="1863438" y="524512"/>
            <a:ext cx="85285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Difference Between CPOI &amp; MSI Certification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617AE95-F498-8ECF-CDB7-84AB5AF2D1F2}"/>
              </a:ext>
            </a:extLst>
          </p:cNvPr>
          <p:cNvGrpSpPr/>
          <p:nvPr/>
        </p:nvGrpSpPr>
        <p:grpSpPr>
          <a:xfrm>
            <a:off x="4658086" y="1728209"/>
            <a:ext cx="2939278" cy="4892331"/>
            <a:chOff x="4778654" y="1582658"/>
            <a:chExt cx="2939278" cy="489233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21886DD-BC8F-0C95-B850-E162D10FCB3B}"/>
                </a:ext>
              </a:extLst>
            </p:cNvPr>
            <p:cNvGrpSpPr/>
            <p:nvPr/>
          </p:nvGrpSpPr>
          <p:grpSpPr>
            <a:xfrm>
              <a:off x="4778654" y="3730148"/>
              <a:ext cx="1382680" cy="2744841"/>
              <a:chOff x="4913635" y="3730148"/>
              <a:chExt cx="1382680" cy="2744841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183315F0-5F9C-3C91-0C6D-F2B1FF012208}"/>
                  </a:ext>
                </a:extLst>
              </p:cNvPr>
              <p:cNvGrpSpPr/>
              <p:nvPr/>
            </p:nvGrpSpPr>
            <p:grpSpPr>
              <a:xfrm>
                <a:off x="4913635" y="3919504"/>
                <a:ext cx="795756" cy="2555485"/>
                <a:chOff x="4913635" y="3919504"/>
                <a:chExt cx="795756" cy="255548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6" name="Freeform: Shape 15">
                  <a:extLst>
                    <a:ext uri="{FF2B5EF4-FFF2-40B4-BE49-F238E27FC236}">
                      <a16:creationId xmlns:a16="http://schemas.microsoft.com/office/drawing/2014/main" id="{79CE7A19-F83B-77E9-D257-C7FBF4EE47AF}"/>
                    </a:ext>
                  </a:extLst>
                </p:cNvPr>
                <p:cNvSpPr/>
                <p:nvPr/>
              </p:nvSpPr>
              <p:spPr>
                <a:xfrm>
                  <a:off x="5037067" y="4322123"/>
                  <a:ext cx="539460" cy="2152866"/>
                </a:xfrm>
                <a:custGeom>
                  <a:avLst/>
                  <a:gdLst>
                    <a:gd name="connsiteX0" fmla="*/ 491028 w 539460"/>
                    <a:gd name="connsiteY0" fmla="*/ 2152800 h 2152866"/>
                    <a:gd name="connsiteX1" fmla="*/ 47471 w 539460"/>
                    <a:gd name="connsiteY1" fmla="*/ 2152800 h 2152866"/>
                    <a:gd name="connsiteX2" fmla="*/ -420 w 539460"/>
                    <a:gd name="connsiteY2" fmla="*/ 2104909 h 2152866"/>
                    <a:gd name="connsiteX3" fmla="*/ -420 w 539460"/>
                    <a:gd name="connsiteY3" fmla="*/ 2104791 h 2152866"/>
                    <a:gd name="connsiteX4" fmla="*/ -420 w 539460"/>
                    <a:gd name="connsiteY4" fmla="*/ -66 h 2152866"/>
                    <a:gd name="connsiteX5" fmla="*/ 539038 w 539460"/>
                    <a:gd name="connsiteY5" fmla="*/ -66 h 2152866"/>
                    <a:gd name="connsiteX6" fmla="*/ 539038 w 539460"/>
                    <a:gd name="connsiteY6" fmla="*/ 2104318 h 2152866"/>
                    <a:gd name="connsiteX7" fmla="*/ 491501 w 539460"/>
                    <a:gd name="connsiteY7" fmla="*/ 2152800 h 2152866"/>
                    <a:gd name="connsiteX8" fmla="*/ 491028 w 539460"/>
                    <a:gd name="connsiteY8" fmla="*/ 2152800 h 2152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460" h="2152866">
                      <a:moveTo>
                        <a:pt x="491028" y="2152800"/>
                      </a:moveTo>
                      <a:lnTo>
                        <a:pt x="47471" y="2152800"/>
                      </a:lnTo>
                      <a:cubicBezTo>
                        <a:pt x="21018" y="2152800"/>
                        <a:pt x="-420" y="2131361"/>
                        <a:pt x="-420" y="2104909"/>
                      </a:cubicBezTo>
                      <a:cubicBezTo>
                        <a:pt x="-420" y="2104873"/>
                        <a:pt x="-420" y="2104826"/>
                        <a:pt x="-420" y="2104791"/>
                      </a:cubicBezTo>
                      <a:lnTo>
                        <a:pt x="-420" y="-66"/>
                      </a:lnTo>
                      <a:lnTo>
                        <a:pt x="539038" y="-66"/>
                      </a:lnTo>
                      <a:lnTo>
                        <a:pt x="539038" y="2104318"/>
                      </a:lnTo>
                      <a:cubicBezTo>
                        <a:pt x="539298" y="2130829"/>
                        <a:pt x="518013" y="2152540"/>
                        <a:pt x="491501" y="2152800"/>
                      </a:cubicBezTo>
                      <a:cubicBezTo>
                        <a:pt x="491348" y="2152800"/>
                        <a:pt x="491182" y="2152800"/>
                        <a:pt x="491028" y="2152800"/>
                      </a:cubicBezTo>
                      <a:close/>
                    </a:path>
                  </a:pathLst>
                </a:custGeom>
                <a:grpFill/>
                <a:ln w="118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PK"/>
                </a:p>
              </p:txBody>
            </p:sp>
            <p:sp>
              <p:nvSpPr>
                <p:cNvPr id="27" name="Freeform: Shape 16">
                  <a:extLst>
                    <a:ext uri="{FF2B5EF4-FFF2-40B4-BE49-F238E27FC236}">
                      <a16:creationId xmlns:a16="http://schemas.microsoft.com/office/drawing/2014/main" id="{FA2906CA-D12C-CE3A-4023-9B3BB3768D47}"/>
                    </a:ext>
                  </a:extLst>
                </p:cNvPr>
                <p:cNvSpPr/>
                <p:nvPr/>
              </p:nvSpPr>
              <p:spPr>
                <a:xfrm>
                  <a:off x="4913635" y="3919504"/>
                  <a:ext cx="795756" cy="462217"/>
                </a:xfrm>
                <a:custGeom>
                  <a:avLst/>
                  <a:gdLst>
                    <a:gd name="connsiteX0" fmla="*/ 27702 w 795756"/>
                    <a:gd name="connsiteY0" fmla="*/ 462151 h 462217"/>
                    <a:gd name="connsiteX1" fmla="*/ 767121 w 795756"/>
                    <a:gd name="connsiteY1" fmla="*/ 462151 h 462217"/>
                    <a:gd name="connsiteX2" fmla="*/ 795336 w 795756"/>
                    <a:gd name="connsiteY2" fmla="*/ 434078 h 462217"/>
                    <a:gd name="connsiteX3" fmla="*/ 787815 w 795756"/>
                    <a:gd name="connsiteY3" fmla="*/ 414851 h 462217"/>
                    <a:gd name="connsiteX4" fmla="*/ 413671 w 795756"/>
                    <a:gd name="connsiteY4" fmla="*/ 9134 h 462217"/>
                    <a:gd name="connsiteX5" fmla="*/ 373915 w 795756"/>
                    <a:gd name="connsiteY5" fmla="*/ 7265 h 462217"/>
                    <a:gd name="connsiteX6" fmla="*/ 372047 w 795756"/>
                    <a:gd name="connsiteY6" fmla="*/ 9134 h 462217"/>
                    <a:gd name="connsiteX7" fmla="*/ 6889 w 795756"/>
                    <a:gd name="connsiteY7" fmla="*/ 415087 h 462217"/>
                    <a:gd name="connsiteX8" fmla="*/ 8805 w 795756"/>
                    <a:gd name="connsiteY8" fmla="*/ 454843 h 462217"/>
                    <a:gd name="connsiteX9" fmla="*/ 27702 w 795756"/>
                    <a:gd name="connsiteY9" fmla="*/ 462151 h 462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95756" h="462217">
                      <a:moveTo>
                        <a:pt x="27702" y="462151"/>
                      </a:moveTo>
                      <a:lnTo>
                        <a:pt x="767121" y="462151"/>
                      </a:lnTo>
                      <a:cubicBezTo>
                        <a:pt x="782659" y="462198"/>
                        <a:pt x="795300" y="449628"/>
                        <a:pt x="795336" y="434078"/>
                      </a:cubicBezTo>
                      <a:cubicBezTo>
                        <a:pt x="795360" y="426948"/>
                        <a:pt x="792675" y="420078"/>
                        <a:pt x="787815" y="414851"/>
                      </a:cubicBezTo>
                      <a:lnTo>
                        <a:pt x="413671" y="9134"/>
                      </a:lnTo>
                      <a:cubicBezTo>
                        <a:pt x="403206" y="-2360"/>
                        <a:pt x="385409" y="-3200"/>
                        <a:pt x="373915" y="7265"/>
                      </a:cubicBezTo>
                      <a:cubicBezTo>
                        <a:pt x="373265" y="7857"/>
                        <a:pt x="372638" y="8483"/>
                        <a:pt x="372047" y="9134"/>
                      </a:cubicBezTo>
                      <a:lnTo>
                        <a:pt x="6889" y="415087"/>
                      </a:lnTo>
                      <a:cubicBezTo>
                        <a:pt x="-3564" y="426593"/>
                        <a:pt x="-2701" y="444390"/>
                        <a:pt x="8805" y="454843"/>
                      </a:cubicBezTo>
                      <a:cubicBezTo>
                        <a:pt x="13973" y="459538"/>
                        <a:pt x="20713" y="462151"/>
                        <a:pt x="27702" y="462151"/>
                      </a:cubicBezTo>
                      <a:close/>
                    </a:path>
                  </a:pathLst>
                </a:custGeom>
                <a:grpFill/>
                <a:ln w="118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PK"/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A66F18B7-D09A-6291-50A5-1E185A62219E}"/>
                  </a:ext>
                </a:extLst>
              </p:cNvPr>
              <p:cNvGrpSpPr/>
              <p:nvPr/>
            </p:nvGrpSpPr>
            <p:grpSpPr>
              <a:xfrm>
                <a:off x="5277630" y="3730148"/>
                <a:ext cx="1018685" cy="2744841"/>
                <a:chOff x="5277630" y="3730148"/>
                <a:chExt cx="1018685" cy="2744841"/>
              </a:xfrm>
              <a:solidFill>
                <a:srgbClr val="018FBF"/>
              </a:solidFill>
            </p:grpSpPr>
            <p:sp>
              <p:nvSpPr>
                <p:cNvPr id="23" name="Freeform: Shape 20">
                  <a:extLst>
                    <a:ext uri="{FF2B5EF4-FFF2-40B4-BE49-F238E27FC236}">
                      <a16:creationId xmlns:a16="http://schemas.microsoft.com/office/drawing/2014/main" id="{5ACCBF67-BFA9-FE53-8229-923E0131DABC}"/>
                    </a:ext>
                  </a:extLst>
                </p:cNvPr>
                <p:cNvSpPr/>
                <p:nvPr/>
              </p:nvSpPr>
              <p:spPr>
                <a:xfrm>
                  <a:off x="5441247" y="4280499"/>
                  <a:ext cx="691057" cy="2194490"/>
                </a:xfrm>
                <a:custGeom>
                  <a:avLst/>
                  <a:gdLst>
                    <a:gd name="connsiteX0" fmla="*/ 642507 w 691057"/>
                    <a:gd name="connsiteY0" fmla="*/ 2194424 h 2194490"/>
                    <a:gd name="connsiteX1" fmla="*/ 47471 w 691057"/>
                    <a:gd name="connsiteY1" fmla="*/ 2194424 h 2194490"/>
                    <a:gd name="connsiteX2" fmla="*/ -420 w 691057"/>
                    <a:gd name="connsiteY2" fmla="*/ 2146296 h 2194490"/>
                    <a:gd name="connsiteX3" fmla="*/ -420 w 691057"/>
                    <a:gd name="connsiteY3" fmla="*/ 2145942 h 2194490"/>
                    <a:gd name="connsiteX4" fmla="*/ -420 w 691057"/>
                    <a:gd name="connsiteY4" fmla="*/ -66 h 2194490"/>
                    <a:gd name="connsiteX5" fmla="*/ 690635 w 691057"/>
                    <a:gd name="connsiteY5" fmla="*/ -66 h 2194490"/>
                    <a:gd name="connsiteX6" fmla="*/ 690635 w 691057"/>
                    <a:gd name="connsiteY6" fmla="*/ 2145942 h 2194490"/>
                    <a:gd name="connsiteX7" fmla="*/ 643098 w 691057"/>
                    <a:gd name="connsiteY7" fmla="*/ 2194424 h 2194490"/>
                    <a:gd name="connsiteX8" fmla="*/ 642507 w 691057"/>
                    <a:gd name="connsiteY8" fmla="*/ 2194424 h 2194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91057" h="2194490">
                      <a:moveTo>
                        <a:pt x="642507" y="2194424"/>
                      </a:moveTo>
                      <a:lnTo>
                        <a:pt x="47471" y="2194424"/>
                      </a:lnTo>
                      <a:cubicBezTo>
                        <a:pt x="20960" y="2194365"/>
                        <a:pt x="-491" y="2172808"/>
                        <a:pt x="-420" y="2146296"/>
                      </a:cubicBezTo>
                      <a:cubicBezTo>
                        <a:pt x="-420" y="2146178"/>
                        <a:pt x="-420" y="2146060"/>
                        <a:pt x="-420" y="2145942"/>
                      </a:cubicBezTo>
                      <a:lnTo>
                        <a:pt x="-420" y="-66"/>
                      </a:lnTo>
                      <a:lnTo>
                        <a:pt x="690635" y="-66"/>
                      </a:lnTo>
                      <a:lnTo>
                        <a:pt x="690635" y="2145942"/>
                      </a:lnTo>
                      <a:cubicBezTo>
                        <a:pt x="690895" y="2172453"/>
                        <a:pt x="669610" y="2194164"/>
                        <a:pt x="643098" y="2194424"/>
                      </a:cubicBezTo>
                      <a:cubicBezTo>
                        <a:pt x="642909" y="2194424"/>
                        <a:pt x="642709" y="2194424"/>
                        <a:pt x="642507" y="2194424"/>
                      </a:cubicBezTo>
                      <a:close/>
                    </a:path>
                  </a:pathLst>
                </a:custGeom>
                <a:grpFill/>
                <a:ln w="118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PK"/>
                </a:p>
              </p:txBody>
            </p:sp>
            <p:sp>
              <p:nvSpPr>
                <p:cNvPr id="25" name="Freeform: Shape 21">
                  <a:extLst>
                    <a:ext uri="{FF2B5EF4-FFF2-40B4-BE49-F238E27FC236}">
                      <a16:creationId xmlns:a16="http://schemas.microsoft.com/office/drawing/2014/main" id="{9863FCA9-AD65-7A84-89BE-AF36FEA3A39E}"/>
                    </a:ext>
                  </a:extLst>
                </p:cNvPr>
                <p:cNvSpPr/>
                <p:nvPr/>
              </p:nvSpPr>
              <p:spPr>
                <a:xfrm>
                  <a:off x="5277630" y="3730148"/>
                  <a:ext cx="1018685" cy="591502"/>
                </a:xfrm>
                <a:custGeom>
                  <a:avLst/>
                  <a:gdLst>
                    <a:gd name="connsiteX0" fmla="*/ 35013 w 1018685"/>
                    <a:gd name="connsiteY0" fmla="*/ 591436 h 591502"/>
                    <a:gd name="connsiteX1" fmla="*/ 982199 w 1018685"/>
                    <a:gd name="connsiteY1" fmla="*/ 591436 h 591502"/>
                    <a:gd name="connsiteX2" fmla="*/ 1018265 w 1018685"/>
                    <a:gd name="connsiteY2" fmla="*/ 555369 h 591502"/>
                    <a:gd name="connsiteX3" fmla="*/ 1008687 w 1018685"/>
                    <a:gd name="connsiteY3" fmla="*/ 530892 h 591502"/>
                    <a:gd name="connsiteX4" fmla="*/ 529773 w 1018685"/>
                    <a:gd name="connsiteY4" fmla="*/ 12009 h 591502"/>
                    <a:gd name="connsiteX5" fmla="*/ 479705 w 1018685"/>
                    <a:gd name="connsiteY5" fmla="*/ 8745 h 591502"/>
                    <a:gd name="connsiteX6" fmla="*/ 476442 w 1018685"/>
                    <a:gd name="connsiteY6" fmla="*/ 12009 h 591502"/>
                    <a:gd name="connsiteX7" fmla="*/ 8525 w 1018685"/>
                    <a:gd name="connsiteY7" fmla="*/ 531601 h 591502"/>
                    <a:gd name="connsiteX8" fmla="*/ 11871 w 1018685"/>
                    <a:gd name="connsiteY8" fmla="*/ 582496 h 591502"/>
                    <a:gd name="connsiteX9" fmla="*/ 35013 w 1018685"/>
                    <a:gd name="connsiteY9" fmla="*/ 591436 h 591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18685" h="591502">
                      <a:moveTo>
                        <a:pt x="35013" y="591436"/>
                      </a:moveTo>
                      <a:lnTo>
                        <a:pt x="982199" y="591436"/>
                      </a:lnTo>
                      <a:cubicBezTo>
                        <a:pt x="1002112" y="591436"/>
                        <a:pt x="1018265" y="575283"/>
                        <a:pt x="1018265" y="555369"/>
                      </a:cubicBezTo>
                      <a:cubicBezTo>
                        <a:pt x="1018265" y="546300"/>
                        <a:pt x="1014848" y="537561"/>
                        <a:pt x="1008687" y="530892"/>
                      </a:cubicBezTo>
                      <a:lnTo>
                        <a:pt x="529773" y="12009"/>
                      </a:lnTo>
                      <a:cubicBezTo>
                        <a:pt x="516848" y="-2713"/>
                        <a:pt x="494439" y="-4180"/>
                        <a:pt x="479705" y="8745"/>
                      </a:cubicBezTo>
                      <a:cubicBezTo>
                        <a:pt x="478547" y="9762"/>
                        <a:pt x="477458" y="10850"/>
                        <a:pt x="476442" y="12009"/>
                      </a:cubicBezTo>
                      <a:lnTo>
                        <a:pt x="8525" y="531601"/>
                      </a:lnTo>
                      <a:cubicBezTo>
                        <a:pt x="-4601" y="546583"/>
                        <a:pt x="-3111" y="569370"/>
                        <a:pt x="11871" y="582496"/>
                      </a:cubicBezTo>
                      <a:cubicBezTo>
                        <a:pt x="18292" y="588113"/>
                        <a:pt x="26487" y="591282"/>
                        <a:pt x="35013" y="591436"/>
                      </a:cubicBezTo>
                      <a:close/>
                    </a:path>
                  </a:pathLst>
                </a:custGeom>
                <a:grpFill/>
                <a:ln w="118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PK"/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49A5A67-E837-591D-28F5-ECF4B1312C64}"/>
                </a:ext>
              </a:extLst>
            </p:cNvPr>
            <p:cNvGrpSpPr/>
            <p:nvPr/>
          </p:nvGrpSpPr>
          <p:grpSpPr>
            <a:xfrm>
              <a:off x="6242002" y="2668771"/>
              <a:ext cx="796550" cy="3806218"/>
              <a:chOff x="5897749" y="2668771"/>
              <a:chExt cx="796550" cy="3806218"/>
            </a:xfrm>
            <a:solidFill>
              <a:schemeClr val="bg1">
                <a:lumMod val="95000"/>
              </a:schemeClr>
            </a:solidFill>
          </p:grpSpPr>
          <p:sp>
            <p:nvSpPr>
              <p:cNvPr id="16" name="Freeform: Shape 17">
                <a:extLst>
                  <a:ext uri="{FF2B5EF4-FFF2-40B4-BE49-F238E27FC236}">
                    <a16:creationId xmlns:a16="http://schemas.microsoft.com/office/drawing/2014/main" id="{A1DA4139-856E-B166-5D2A-244B8450217E}"/>
                  </a:ext>
                </a:extLst>
              </p:cNvPr>
              <p:cNvSpPr/>
              <p:nvPr/>
            </p:nvSpPr>
            <p:spPr>
              <a:xfrm>
                <a:off x="6022566" y="3071980"/>
                <a:ext cx="539461" cy="3403009"/>
              </a:xfrm>
              <a:custGeom>
                <a:avLst/>
                <a:gdLst>
                  <a:gd name="connsiteX0" fmla="*/ 490437 w 539461"/>
                  <a:gd name="connsiteY0" fmla="*/ 3402943 h 3403009"/>
                  <a:gd name="connsiteX1" fmla="*/ 46880 w 539461"/>
                  <a:gd name="connsiteY1" fmla="*/ 3402943 h 3403009"/>
                  <a:gd name="connsiteX2" fmla="*/ -420 w 539461"/>
                  <a:gd name="connsiteY2" fmla="*/ 3354934 h 3403009"/>
                  <a:gd name="connsiteX3" fmla="*/ -420 w 539461"/>
                  <a:gd name="connsiteY3" fmla="*/ -66 h 3403009"/>
                  <a:gd name="connsiteX4" fmla="*/ 539039 w 539461"/>
                  <a:gd name="connsiteY4" fmla="*/ -66 h 3403009"/>
                  <a:gd name="connsiteX5" fmla="*/ 539039 w 539461"/>
                  <a:gd name="connsiteY5" fmla="*/ 3354460 h 3403009"/>
                  <a:gd name="connsiteX6" fmla="*/ 491513 w 539461"/>
                  <a:gd name="connsiteY6" fmla="*/ 3402943 h 3403009"/>
                  <a:gd name="connsiteX7" fmla="*/ 490437 w 539461"/>
                  <a:gd name="connsiteY7" fmla="*/ 3402943 h 340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9461" h="3403009">
                    <a:moveTo>
                      <a:pt x="490437" y="3402943"/>
                    </a:moveTo>
                    <a:lnTo>
                      <a:pt x="46880" y="3402943"/>
                    </a:lnTo>
                    <a:cubicBezTo>
                      <a:pt x="20617" y="3402624"/>
                      <a:pt x="-491" y="3381197"/>
                      <a:pt x="-420" y="3354934"/>
                    </a:cubicBezTo>
                    <a:lnTo>
                      <a:pt x="-420" y="-66"/>
                    </a:lnTo>
                    <a:lnTo>
                      <a:pt x="539039" y="-66"/>
                    </a:lnTo>
                    <a:lnTo>
                      <a:pt x="539039" y="3354460"/>
                    </a:lnTo>
                    <a:cubicBezTo>
                      <a:pt x="539299" y="3380972"/>
                      <a:pt x="518025" y="3402683"/>
                      <a:pt x="491513" y="3402943"/>
                    </a:cubicBezTo>
                    <a:cubicBezTo>
                      <a:pt x="491147" y="3402943"/>
                      <a:pt x="490792" y="3402943"/>
                      <a:pt x="490437" y="3402943"/>
                    </a:cubicBezTo>
                    <a:close/>
                  </a:path>
                </a:pathLst>
              </a:custGeom>
              <a:grpFill/>
              <a:ln w="11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PK"/>
              </a:p>
            </p:txBody>
          </p:sp>
          <p:sp>
            <p:nvSpPr>
              <p:cNvPr id="20" name="Freeform: Shape 18">
                <a:extLst>
                  <a:ext uri="{FF2B5EF4-FFF2-40B4-BE49-F238E27FC236}">
                    <a16:creationId xmlns:a16="http://schemas.microsoft.com/office/drawing/2014/main" id="{DC2CE7E0-0D07-A882-2373-94FD6956F46D}"/>
                  </a:ext>
                </a:extLst>
              </p:cNvPr>
              <p:cNvSpPr/>
              <p:nvPr/>
            </p:nvSpPr>
            <p:spPr>
              <a:xfrm>
                <a:off x="5897749" y="2668771"/>
                <a:ext cx="796550" cy="462581"/>
              </a:xfrm>
              <a:custGeom>
                <a:avLst/>
                <a:gdLst>
                  <a:gd name="connsiteX0" fmla="*/ 28496 w 796550"/>
                  <a:gd name="connsiteY0" fmla="*/ 462504 h 462581"/>
                  <a:gd name="connsiteX1" fmla="*/ 767916 w 796550"/>
                  <a:gd name="connsiteY1" fmla="*/ 462504 h 462581"/>
                  <a:gd name="connsiteX2" fmla="*/ 796130 w 796550"/>
                  <a:gd name="connsiteY2" fmla="*/ 434432 h 462581"/>
                  <a:gd name="connsiteX3" fmla="*/ 788610 w 796550"/>
                  <a:gd name="connsiteY3" fmla="*/ 415204 h 462581"/>
                  <a:gd name="connsiteX4" fmla="*/ 414465 w 796550"/>
                  <a:gd name="connsiteY4" fmla="*/ 9132 h 462581"/>
                  <a:gd name="connsiteX5" fmla="*/ 374709 w 796550"/>
                  <a:gd name="connsiteY5" fmla="*/ 7265 h 462581"/>
                  <a:gd name="connsiteX6" fmla="*/ 372841 w 796550"/>
                  <a:gd name="connsiteY6" fmla="*/ 9132 h 462581"/>
                  <a:gd name="connsiteX7" fmla="*/ 7565 w 796550"/>
                  <a:gd name="connsiteY7" fmla="*/ 414731 h 462581"/>
                  <a:gd name="connsiteX8" fmla="*/ 8086 w 796550"/>
                  <a:gd name="connsiteY8" fmla="*/ 454534 h 462581"/>
                  <a:gd name="connsiteX9" fmla="*/ 28496 w 796550"/>
                  <a:gd name="connsiteY9" fmla="*/ 462504 h 462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96550" h="462581">
                    <a:moveTo>
                      <a:pt x="28496" y="462504"/>
                    </a:moveTo>
                    <a:lnTo>
                      <a:pt x="767916" y="462504"/>
                    </a:lnTo>
                    <a:cubicBezTo>
                      <a:pt x="783453" y="462552"/>
                      <a:pt x="796095" y="449981"/>
                      <a:pt x="796130" y="434432"/>
                    </a:cubicBezTo>
                    <a:cubicBezTo>
                      <a:pt x="796154" y="427301"/>
                      <a:pt x="793470" y="420431"/>
                      <a:pt x="788610" y="415204"/>
                    </a:cubicBezTo>
                    <a:lnTo>
                      <a:pt x="414465" y="9132"/>
                    </a:lnTo>
                    <a:cubicBezTo>
                      <a:pt x="404000" y="-2362"/>
                      <a:pt x="386203" y="-3198"/>
                      <a:pt x="374709" y="7265"/>
                    </a:cubicBezTo>
                    <a:cubicBezTo>
                      <a:pt x="374059" y="7859"/>
                      <a:pt x="373432" y="8481"/>
                      <a:pt x="372841" y="9132"/>
                    </a:cubicBezTo>
                    <a:lnTo>
                      <a:pt x="7565" y="414731"/>
                    </a:lnTo>
                    <a:cubicBezTo>
                      <a:pt x="-3278" y="425858"/>
                      <a:pt x="-3054" y="443679"/>
                      <a:pt x="8086" y="454534"/>
                    </a:cubicBezTo>
                    <a:cubicBezTo>
                      <a:pt x="13525" y="459832"/>
                      <a:pt x="20892" y="462717"/>
                      <a:pt x="28496" y="462504"/>
                    </a:cubicBezTo>
                    <a:close/>
                  </a:path>
                </a:pathLst>
              </a:custGeom>
              <a:grpFill/>
              <a:ln w="11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PK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F66DD7A-FF1C-83A8-4FA6-05FE1CB5263B}"/>
                </a:ext>
              </a:extLst>
            </p:cNvPr>
            <p:cNvGrpSpPr/>
            <p:nvPr/>
          </p:nvGrpSpPr>
          <p:grpSpPr>
            <a:xfrm>
              <a:off x="6608688" y="2736842"/>
              <a:ext cx="1019034" cy="3738147"/>
              <a:chOff x="6264435" y="2736842"/>
              <a:chExt cx="1019034" cy="3738147"/>
            </a:xfrm>
            <a:solidFill>
              <a:srgbClr val="D6AF68"/>
            </a:solidFill>
          </p:grpSpPr>
          <p:sp>
            <p:nvSpPr>
              <p:cNvPr id="14" name="Freeform: Shape 24">
                <a:extLst>
                  <a:ext uri="{FF2B5EF4-FFF2-40B4-BE49-F238E27FC236}">
                    <a16:creationId xmlns:a16="http://schemas.microsoft.com/office/drawing/2014/main" id="{1F2746EF-872A-108E-A2BC-62B4D45158AB}"/>
                  </a:ext>
                </a:extLst>
              </p:cNvPr>
              <p:cNvSpPr/>
              <p:nvPr/>
            </p:nvSpPr>
            <p:spPr>
              <a:xfrm>
                <a:off x="6428283" y="3184673"/>
                <a:ext cx="690941" cy="3290316"/>
              </a:xfrm>
              <a:custGeom>
                <a:avLst/>
                <a:gdLst>
                  <a:gd name="connsiteX0" fmla="*/ 642625 w 690941"/>
                  <a:gd name="connsiteY0" fmla="*/ 3290251 h 3290316"/>
                  <a:gd name="connsiteX1" fmla="*/ 47590 w 690941"/>
                  <a:gd name="connsiteY1" fmla="*/ 3290251 h 3290316"/>
                  <a:gd name="connsiteX2" fmla="*/ -420 w 690941"/>
                  <a:gd name="connsiteY2" fmla="*/ 3242241 h 3290316"/>
                  <a:gd name="connsiteX3" fmla="*/ -420 w 690941"/>
                  <a:gd name="connsiteY3" fmla="*/ -66 h 3290316"/>
                  <a:gd name="connsiteX4" fmla="*/ 690517 w 690941"/>
                  <a:gd name="connsiteY4" fmla="*/ -66 h 3290316"/>
                  <a:gd name="connsiteX5" fmla="*/ 690517 w 690941"/>
                  <a:gd name="connsiteY5" fmla="*/ 3241768 h 3290316"/>
                  <a:gd name="connsiteX6" fmla="*/ 643217 w 690941"/>
                  <a:gd name="connsiteY6" fmla="*/ 3290251 h 3290316"/>
                  <a:gd name="connsiteX7" fmla="*/ 642625 w 690941"/>
                  <a:gd name="connsiteY7" fmla="*/ 3290251 h 3290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90941" h="3290316">
                    <a:moveTo>
                      <a:pt x="642625" y="3290251"/>
                    </a:moveTo>
                    <a:lnTo>
                      <a:pt x="47590" y="3290251"/>
                    </a:lnTo>
                    <a:cubicBezTo>
                      <a:pt x="21078" y="3290251"/>
                      <a:pt x="-420" y="3268753"/>
                      <a:pt x="-420" y="3242241"/>
                    </a:cubicBezTo>
                    <a:lnTo>
                      <a:pt x="-420" y="-66"/>
                    </a:lnTo>
                    <a:lnTo>
                      <a:pt x="690517" y="-66"/>
                    </a:lnTo>
                    <a:lnTo>
                      <a:pt x="690517" y="3241768"/>
                    </a:lnTo>
                    <a:cubicBezTo>
                      <a:pt x="690848" y="3268220"/>
                      <a:pt x="669670" y="3289919"/>
                      <a:pt x="643217" y="3290251"/>
                    </a:cubicBezTo>
                    <a:cubicBezTo>
                      <a:pt x="643027" y="3290251"/>
                      <a:pt x="642827" y="3290251"/>
                      <a:pt x="642625" y="3290251"/>
                    </a:cubicBezTo>
                    <a:close/>
                  </a:path>
                </a:pathLst>
              </a:custGeom>
              <a:grpFill/>
              <a:ln w="11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PK"/>
              </a:p>
            </p:txBody>
          </p:sp>
          <p:sp>
            <p:nvSpPr>
              <p:cNvPr id="15" name="Freeform: Shape 31">
                <a:extLst>
                  <a:ext uri="{FF2B5EF4-FFF2-40B4-BE49-F238E27FC236}">
                    <a16:creationId xmlns:a16="http://schemas.microsoft.com/office/drawing/2014/main" id="{D622FF7A-84F4-D5C7-001C-E7596FCB1104}"/>
                  </a:ext>
                </a:extLst>
              </p:cNvPr>
              <p:cNvSpPr/>
              <p:nvPr/>
            </p:nvSpPr>
            <p:spPr>
              <a:xfrm>
                <a:off x="6264435" y="2736842"/>
                <a:ext cx="1019034" cy="591504"/>
              </a:xfrm>
              <a:custGeom>
                <a:avLst/>
                <a:gdLst>
                  <a:gd name="connsiteX0" fmla="*/ 35363 w 1019034"/>
                  <a:gd name="connsiteY0" fmla="*/ 591439 h 591504"/>
                  <a:gd name="connsiteX1" fmla="*/ 982548 w 1019034"/>
                  <a:gd name="connsiteY1" fmla="*/ 591439 h 591504"/>
                  <a:gd name="connsiteX2" fmla="*/ 1018614 w 1019034"/>
                  <a:gd name="connsiteY2" fmla="*/ 555372 h 591504"/>
                  <a:gd name="connsiteX3" fmla="*/ 1009036 w 1019034"/>
                  <a:gd name="connsiteY3" fmla="*/ 530894 h 591504"/>
                  <a:gd name="connsiteX4" fmla="*/ 529768 w 1019034"/>
                  <a:gd name="connsiteY4" fmla="*/ 12012 h 591504"/>
                  <a:gd name="connsiteX5" fmla="*/ 479700 w 1019034"/>
                  <a:gd name="connsiteY5" fmla="*/ 8743 h 591504"/>
                  <a:gd name="connsiteX6" fmla="*/ 476436 w 1019034"/>
                  <a:gd name="connsiteY6" fmla="*/ 12012 h 591504"/>
                  <a:gd name="connsiteX7" fmla="*/ 8520 w 1019034"/>
                  <a:gd name="connsiteY7" fmla="*/ 531604 h 591504"/>
                  <a:gd name="connsiteX8" fmla="*/ 11878 w 1019034"/>
                  <a:gd name="connsiteY8" fmla="*/ 582499 h 591504"/>
                  <a:gd name="connsiteX9" fmla="*/ 35363 w 1019034"/>
                  <a:gd name="connsiteY9" fmla="*/ 591439 h 591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19034" h="591504">
                    <a:moveTo>
                      <a:pt x="35363" y="591439"/>
                    </a:moveTo>
                    <a:lnTo>
                      <a:pt x="982548" y="591439"/>
                    </a:lnTo>
                    <a:cubicBezTo>
                      <a:pt x="1002462" y="591439"/>
                      <a:pt x="1018614" y="575286"/>
                      <a:pt x="1018614" y="555372"/>
                    </a:cubicBezTo>
                    <a:cubicBezTo>
                      <a:pt x="1018614" y="546302"/>
                      <a:pt x="1015197" y="537564"/>
                      <a:pt x="1009036" y="530894"/>
                    </a:cubicBezTo>
                    <a:lnTo>
                      <a:pt x="529768" y="12012"/>
                    </a:lnTo>
                    <a:cubicBezTo>
                      <a:pt x="516843" y="-2715"/>
                      <a:pt x="494434" y="-4178"/>
                      <a:pt x="479700" y="8743"/>
                    </a:cubicBezTo>
                    <a:cubicBezTo>
                      <a:pt x="478541" y="9762"/>
                      <a:pt x="477453" y="10853"/>
                      <a:pt x="476436" y="12012"/>
                    </a:cubicBezTo>
                    <a:lnTo>
                      <a:pt x="8520" y="531604"/>
                    </a:lnTo>
                    <a:cubicBezTo>
                      <a:pt x="-4606" y="546586"/>
                      <a:pt x="-3104" y="569373"/>
                      <a:pt x="11878" y="582499"/>
                    </a:cubicBezTo>
                    <a:cubicBezTo>
                      <a:pt x="18381" y="588199"/>
                      <a:pt x="26718" y="591368"/>
                      <a:pt x="35363" y="591439"/>
                    </a:cubicBezTo>
                    <a:close/>
                  </a:path>
                </a:pathLst>
              </a:custGeom>
              <a:grpFill/>
              <a:ln w="11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PK"/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37DC432-11E3-4D1F-9133-EEB715381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5395" t="14419" r="52351" b="57360"/>
            <a:stretch/>
          </p:blipFill>
          <p:spPr>
            <a:xfrm>
              <a:off x="5051868" y="2532152"/>
              <a:ext cx="1199852" cy="104983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C3F0D29-805F-60FD-33B8-7F480E722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1606" t="6777" r="16140" b="65002"/>
            <a:stretch/>
          </p:blipFill>
          <p:spPr>
            <a:xfrm>
              <a:off x="6518080" y="1582658"/>
              <a:ext cx="1199852" cy="1049838"/>
            </a:xfrm>
            <a:prstGeom prst="rect">
              <a:avLst/>
            </a:prstGeom>
          </p:spPr>
        </p:pic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F472CDC7-A420-EAF9-8291-06E1337464B9}"/>
              </a:ext>
            </a:extLst>
          </p:cNvPr>
          <p:cNvSpPr/>
          <p:nvPr/>
        </p:nvSpPr>
        <p:spPr>
          <a:xfrm>
            <a:off x="4121040" y="5497769"/>
            <a:ext cx="4186971" cy="122902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K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55B42B5-D2F7-BC53-E554-9106D6A5302F}"/>
              </a:ext>
            </a:extLst>
          </p:cNvPr>
          <p:cNvSpPr txBox="1"/>
          <p:nvPr/>
        </p:nvSpPr>
        <p:spPr>
          <a:xfrm>
            <a:off x="4121038" y="6097320"/>
            <a:ext cx="41869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IFPO Instituted A Professional Development Path For Security Instructors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77C511-E19E-E78D-5F10-A192FF71C9DE}"/>
              </a:ext>
            </a:extLst>
          </p:cNvPr>
          <p:cNvSpPr txBox="1"/>
          <p:nvPr/>
        </p:nvSpPr>
        <p:spPr>
          <a:xfrm>
            <a:off x="495299" y="2781234"/>
            <a:ext cx="32195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Certified Protection Officer Instructor (CPOI) Certification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46F05B9-89CD-A409-7B6A-A799D0DB695D}"/>
              </a:ext>
            </a:extLst>
          </p:cNvPr>
          <p:cNvSpPr txBox="1"/>
          <p:nvPr/>
        </p:nvSpPr>
        <p:spPr>
          <a:xfrm>
            <a:off x="8536258" y="2781234"/>
            <a:ext cx="32195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Master Security Instructor </a:t>
            </a:r>
          </a:p>
          <a:p>
            <a:pPr algn="ctr"/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(MSI) Certification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F1E0394-0AC4-AA1E-9356-555AC36B40C7}"/>
              </a:ext>
            </a:extLst>
          </p:cNvPr>
          <p:cNvSpPr/>
          <p:nvPr/>
        </p:nvSpPr>
        <p:spPr>
          <a:xfrm>
            <a:off x="561254" y="3620127"/>
            <a:ext cx="3087616" cy="135525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K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EA14B0A-8120-D03C-A858-732E0B12BF80}"/>
              </a:ext>
            </a:extLst>
          </p:cNvPr>
          <p:cNvSpPr/>
          <p:nvPr/>
        </p:nvSpPr>
        <p:spPr>
          <a:xfrm>
            <a:off x="8602213" y="3620127"/>
            <a:ext cx="3087616" cy="135525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K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9BECCE8-C187-191B-AA12-D02B5C730052}"/>
              </a:ext>
            </a:extLst>
          </p:cNvPr>
          <p:cNvSpPr/>
          <p:nvPr/>
        </p:nvSpPr>
        <p:spPr>
          <a:xfrm>
            <a:off x="561254" y="3620127"/>
            <a:ext cx="3087616" cy="462217"/>
          </a:xfrm>
          <a:prstGeom prst="rect">
            <a:avLst/>
          </a:prstGeom>
          <a:solidFill>
            <a:srgbClr val="018FBF"/>
          </a:solidFill>
          <a:ln w="12700" cap="flat" cmpd="sng" algn="ctr">
            <a:noFill/>
            <a:prstDash val="solid"/>
            <a:miter lim="800000"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K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663A830-3136-8DD8-E079-FF3B2F6D130D}"/>
              </a:ext>
            </a:extLst>
          </p:cNvPr>
          <p:cNvSpPr txBox="1"/>
          <p:nvPr/>
        </p:nvSpPr>
        <p:spPr>
          <a:xfrm>
            <a:off x="852561" y="3697347"/>
            <a:ext cx="2505002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Scope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E941964-3FDA-1C09-E1F5-0816CF6B6AB9}"/>
              </a:ext>
            </a:extLst>
          </p:cNvPr>
          <p:cNvSpPr/>
          <p:nvPr/>
        </p:nvSpPr>
        <p:spPr>
          <a:xfrm>
            <a:off x="8602213" y="3620127"/>
            <a:ext cx="3087616" cy="462217"/>
          </a:xfrm>
          <a:prstGeom prst="rect">
            <a:avLst/>
          </a:prstGeom>
          <a:solidFill>
            <a:srgbClr val="D6AF68"/>
          </a:solidFill>
          <a:ln w="12700" cap="flat" cmpd="sng" algn="ctr">
            <a:noFill/>
            <a:prstDash val="solid"/>
            <a:miter lim="800000"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K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55268B7-17E4-ABA7-1F33-96D296461069}"/>
              </a:ext>
            </a:extLst>
          </p:cNvPr>
          <p:cNvSpPr txBox="1"/>
          <p:nvPr/>
        </p:nvSpPr>
        <p:spPr>
          <a:xfrm>
            <a:off x="8893520" y="3697347"/>
            <a:ext cx="2505002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Scope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F07F47D-A060-A9A3-B1EB-47C7B2F02AA2}"/>
              </a:ext>
            </a:extLst>
          </p:cNvPr>
          <p:cNvSpPr txBox="1"/>
          <p:nvPr/>
        </p:nvSpPr>
        <p:spPr>
          <a:xfrm>
            <a:off x="828928" y="4228124"/>
            <a:ext cx="25522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CPOIs are authorized to instruct IFPO programs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178C279-CC83-8E79-66A0-85368D20F7D6}"/>
              </a:ext>
            </a:extLst>
          </p:cNvPr>
          <p:cNvSpPr txBox="1"/>
          <p:nvPr/>
        </p:nvSpPr>
        <p:spPr>
          <a:xfrm>
            <a:off x="8648041" y="4228124"/>
            <a:ext cx="2995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MSIs are validated to instruct beyond IFPO programs.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F755CF8-B606-FB49-15DF-6326DAEA3CC9}"/>
              </a:ext>
            </a:extLst>
          </p:cNvPr>
          <p:cNvSpPr/>
          <p:nvPr/>
        </p:nvSpPr>
        <p:spPr>
          <a:xfrm>
            <a:off x="4121041" y="5476421"/>
            <a:ext cx="4186970" cy="462217"/>
          </a:xfrm>
          <a:prstGeom prst="rect">
            <a:avLst/>
          </a:prstGeom>
          <a:solidFill>
            <a:srgbClr val="213A72"/>
          </a:solidFill>
          <a:ln w="12700" cap="flat" cmpd="sng" algn="ctr">
            <a:noFill/>
            <a:prstDash val="solid"/>
            <a:miter lim="800000"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Continual Improvement</a:t>
            </a:r>
            <a:endParaRPr kumimoji="0" lang="en-PK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715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E4E072-8EC8-399F-826D-852707E59440}"/>
              </a:ext>
            </a:extLst>
          </p:cNvPr>
          <p:cNvSpPr txBox="1"/>
          <p:nvPr/>
        </p:nvSpPr>
        <p:spPr>
          <a:xfrm>
            <a:off x="242430" y="196102"/>
            <a:ext cx="2348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Contact Us For Agreement</a:t>
            </a:r>
            <a:endParaRPr lang="en-ID" sz="12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11665E-A6DB-4256-4DA2-872689F72A97}"/>
              </a:ext>
            </a:extLst>
          </p:cNvPr>
          <p:cNvSpPr txBox="1"/>
          <p:nvPr/>
        </p:nvSpPr>
        <p:spPr>
          <a:xfrm>
            <a:off x="2697690" y="196102"/>
            <a:ext cx="1891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+65 156 7661 9872</a:t>
            </a:r>
            <a:endParaRPr lang="en-ID" sz="12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C6942B-F630-8912-EB8D-68A2323B3ABB}"/>
              </a:ext>
            </a:extLst>
          </p:cNvPr>
          <p:cNvSpPr/>
          <p:nvPr/>
        </p:nvSpPr>
        <p:spPr>
          <a:xfrm>
            <a:off x="0" y="1134"/>
            <a:ext cx="12192000" cy="1631532"/>
          </a:xfrm>
          <a:prstGeom prst="rect">
            <a:avLst/>
          </a:prstGeom>
          <a:solidFill>
            <a:srgbClr val="018FB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2214234-03D1-6A75-EB7E-669AC8BBCA93}"/>
              </a:ext>
            </a:extLst>
          </p:cNvPr>
          <p:cNvSpPr/>
          <p:nvPr/>
        </p:nvSpPr>
        <p:spPr>
          <a:xfrm>
            <a:off x="502171" y="196102"/>
            <a:ext cx="1297815" cy="1200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88ABBAA-B55C-419D-6533-7E99C7AC02D6}"/>
              </a:ext>
            </a:extLst>
          </p:cNvPr>
          <p:cNvSpPr/>
          <p:nvPr/>
        </p:nvSpPr>
        <p:spPr>
          <a:xfrm>
            <a:off x="10467936" y="196101"/>
            <a:ext cx="1297815" cy="1200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 descr="A logo with a globe and text&#10;&#10;Description automatically generated">
            <a:extLst>
              <a:ext uri="{FF2B5EF4-FFF2-40B4-BE49-F238E27FC236}">
                <a16:creationId xmlns:a16="http://schemas.microsoft.com/office/drawing/2014/main" id="{9A93F447-7CD6-FF9D-1FD5-D5D1CB4BC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389" y="363234"/>
            <a:ext cx="1158440" cy="85489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687C367-385F-0459-7612-949548AD0503}"/>
              </a:ext>
            </a:extLst>
          </p:cNvPr>
          <p:cNvSpPr txBox="1"/>
          <p:nvPr/>
        </p:nvSpPr>
        <p:spPr>
          <a:xfrm>
            <a:off x="1863438" y="524512"/>
            <a:ext cx="85285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CPOI Application Process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6DAC34-DC0D-38CD-4A65-B3786AE5621F}"/>
              </a:ext>
            </a:extLst>
          </p:cNvPr>
          <p:cNvSpPr txBox="1"/>
          <p:nvPr/>
        </p:nvSpPr>
        <p:spPr>
          <a:xfrm>
            <a:off x="69931" y="1768340"/>
            <a:ext cx="8013967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i="0" u="none" strike="noStrike" baseline="0" dirty="0">
                <a:latin typeface="Segoe UI" panose="020B0502040204020203" pitchFamily="34" charset="0"/>
                <a:cs typeface="Segoe UI" panose="020B0502040204020203" pitchFamily="34" charset="0"/>
              </a:rPr>
              <a:t>Applicants for the CPOI must meet the following prerequisites to apply:</a:t>
            </a:r>
            <a:endParaRPr lang="en-US" sz="1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154C913-6114-4A91-5C72-02423D653DD0}"/>
              </a:ext>
            </a:extLst>
          </p:cNvPr>
          <p:cNvGrpSpPr/>
          <p:nvPr/>
        </p:nvGrpSpPr>
        <p:grpSpPr>
          <a:xfrm>
            <a:off x="378774" y="2224343"/>
            <a:ext cx="7671067" cy="2218494"/>
            <a:chOff x="342900" y="2423163"/>
            <a:chExt cx="7671067" cy="2218494"/>
          </a:xfrm>
        </p:grpSpPr>
        <p:sp>
          <p:nvSpPr>
            <p:cNvPr id="12" name="Freeform: Shape 37">
              <a:extLst>
                <a:ext uri="{FF2B5EF4-FFF2-40B4-BE49-F238E27FC236}">
                  <a16:creationId xmlns:a16="http://schemas.microsoft.com/office/drawing/2014/main" id="{A1D636C2-9F55-AB64-CB9A-9A37C34494F5}"/>
                </a:ext>
              </a:extLst>
            </p:cNvPr>
            <p:cNvSpPr/>
            <p:nvPr/>
          </p:nvSpPr>
          <p:spPr>
            <a:xfrm>
              <a:off x="1101877" y="2423163"/>
              <a:ext cx="132282" cy="95045"/>
            </a:xfrm>
            <a:custGeom>
              <a:avLst/>
              <a:gdLst>
                <a:gd name="connsiteX0" fmla="*/ 43380 w 86963"/>
                <a:gd name="connsiteY0" fmla="*/ -204 h 62483"/>
                <a:gd name="connsiteX1" fmla="*/ 43380 w 86963"/>
                <a:gd name="connsiteY1" fmla="*/ -204 h 62483"/>
                <a:gd name="connsiteX2" fmla="*/ -54 w 86963"/>
                <a:gd name="connsiteY2" fmla="*/ 43230 h 62483"/>
                <a:gd name="connsiteX3" fmla="*/ -54 w 86963"/>
                <a:gd name="connsiteY3" fmla="*/ 62280 h 62483"/>
                <a:gd name="connsiteX4" fmla="*/ 86909 w 86963"/>
                <a:gd name="connsiteY4" fmla="*/ 62280 h 62483"/>
                <a:gd name="connsiteX5" fmla="*/ 86909 w 86963"/>
                <a:gd name="connsiteY5" fmla="*/ 43230 h 62483"/>
                <a:gd name="connsiteX6" fmla="*/ 43380 w 86963"/>
                <a:gd name="connsiteY6" fmla="*/ -204 h 62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963" h="62483">
                  <a:moveTo>
                    <a:pt x="43380" y="-204"/>
                  </a:moveTo>
                  <a:lnTo>
                    <a:pt x="43380" y="-204"/>
                  </a:lnTo>
                  <a:cubicBezTo>
                    <a:pt x="19392" y="-204"/>
                    <a:pt x="-54" y="19246"/>
                    <a:pt x="-54" y="43230"/>
                  </a:cubicBezTo>
                  <a:lnTo>
                    <a:pt x="-54" y="62280"/>
                  </a:lnTo>
                  <a:lnTo>
                    <a:pt x="86909" y="62280"/>
                  </a:lnTo>
                  <a:lnTo>
                    <a:pt x="86909" y="43230"/>
                  </a:lnTo>
                  <a:cubicBezTo>
                    <a:pt x="86857" y="19227"/>
                    <a:pt x="67383" y="-204"/>
                    <a:pt x="43380" y="-20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Freeform: Shape 38">
              <a:extLst>
                <a:ext uri="{FF2B5EF4-FFF2-40B4-BE49-F238E27FC236}">
                  <a16:creationId xmlns:a16="http://schemas.microsoft.com/office/drawing/2014/main" id="{436D705F-F5E4-384A-6C81-F6970E474F9F}"/>
                </a:ext>
              </a:extLst>
            </p:cNvPr>
            <p:cNvSpPr/>
            <p:nvPr/>
          </p:nvSpPr>
          <p:spPr>
            <a:xfrm>
              <a:off x="1886154" y="2423163"/>
              <a:ext cx="132282" cy="95045"/>
            </a:xfrm>
            <a:custGeom>
              <a:avLst/>
              <a:gdLst>
                <a:gd name="connsiteX0" fmla="*/ 43380 w 86963"/>
                <a:gd name="connsiteY0" fmla="*/ -204 h 62483"/>
                <a:gd name="connsiteX1" fmla="*/ 43380 w 86963"/>
                <a:gd name="connsiteY1" fmla="*/ -204 h 62483"/>
                <a:gd name="connsiteX2" fmla="*/ 86909 w 86963"/>
                <a:gd name="connsiteY2" fmla="*/ 43230 h 62483"/>
                <a:gd name="connsiteX3" fmla="*/ 86909 w 86963"/>
                <a:gd name="connsiteY3" fmla="*/ 62280 h 62483"/>
                <a:gd name="connsiteX4" fmla="*/ -54 w 86963"/>
                <a:gd name="connsiteY4" fmla="*/ 62280 h 62483"/>
                <a:gd name="connsiteX5" fmla="*/ -54 w 86963"/>
                <a:gd name="connsiteY5" fmla="*/ 43230 h 62483"/>
                <a:gd name="connsiteX6" fmla="*/ 43380 w 86963"/>
                <a:gd name="connsiteY6" fmla="*/ -204 h 62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963" h="62483">
                  <a:moveTo>
                    <a:pt x="43380" y="-204"/>
                  </a:moveTo>
                  <a:lnTo>
                    <a:pt x="43380" y="-204"/>
                  </a:lnTo>
                  <a:cubicBezTo>
                    <a:pt x="67383" y="-204"/>
                    <a:pt x="86852" y="19227"/>
                    <a:pt x="86909" y="43230"/>
                  </a:cubicBezTo>
                  <a:lnTo>
                    <a:pt x="86909" y="62280"/>
                  </a:lnTo>
                  <a:lnTo>
                    <a:pt x="-54" y="62280"/>
                  </a:lnTo>
                  <a:lnTo>
                    <a:pt x="-54" y="43230"/>
                  </a:lnTo>
                  <a:cubicBezTo>
                    <a:pt x="-54" y="19246"/>
                    <a:pt x="19396" y="-204"/>
                    <a:pt x="43380" y="-20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Freeform: Shape 36">
              <a:extLst>
                <a:ext uri="{FF2B5EF4-FFF2-40B4-BE49-F238E27FC236}">
                  <a16:creationId xmlns:a16="http://schemas.microsoft.com/office/drawing/2014/main" id="{661F9765-1FA2-A7F7-02EC-6094FBFECE8F}"/>
                </a:ext>
              </a:extLst>
            </p:cNvPr>
            <p:cNvSpPr/>
            <p:nvPr/>
          </p:nvSpPr>
          <p:spPr>
            <a:xfrm>
              <a:off x="1167946" y="2423597"/>
              <a:ext cx="784277" cy="94176"/>
            </a:xfrm>
            <a:custGeom>
              <a:avLst/>
              <a:gdLst>
                <a:gd name="connsiteX0" fmla="*/ 515534 w 515588"/>
                <a:gd name="connsiteY0" fmla="*/ -204 h 61912"/>
                <a:gd name="connsiteX1" fmla="*/ -54 w 515588"/>
                <a:gd name="connsiteY1" fmla="*/ -204 h 61912"/>
                <a:gd name="connsiteX2" fmla="*/ 43190 w 515588"/>
                <a:gd name="connsiteY2" fmla="*/ 61709 h 61912"/>
                <a:gd name="connsiteX3" fmla="*/ 471814 w 515588"/>
                <a:gd name="connsiteY3" fmla="*/ 61137 h 61912"/>
                <a:gd name="connsiteX4" fmla="*/ 471814 w 515588"/>
                <a:gd name="connsiteY4" fmla="*/ 60566 h 6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588" h="61912">
                  <a:moveTo>
                    <a:pt x="515534" y="-204"/>
                  </a:moveTo>
                  <a:lnTo>
                    <a:pt x="-54" y="-204"/>
                  </a:lnTo>
                  <a:lnTo>
                    <a:pt x="43190" y="61709"/>
                  </a:lnTo>
                  <a:lnTo>
                    <a:pt x="471814" y="61137"/>
                  </a:lnTo>
                  <a:lnTo>
                    <a:pt x="471814" y="6056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Freeform: Shape 46">
              <a:extLst>
                <a:ext uri="{FF2B5EF4-FFF2-40B4-BE49-F238E27FC236}">
                  <a16:creationId xmlns:a16="http://schemas.microsoft.com/office/drawing/2014/main" id="{A1DEFBE9-7653-5428-E69F-51FD0B614C04}"/>
                </a:ext>
              </a:extLst>
            </p:cNvPr>
            <p:cNvSpPr/>
            <p:nvPr/>
          </p:nvSpPr>
          <p:spPr>
            <a:xfrm>
              <a:off x="3720154" y="2423163"/>
              <a:ext cx="132282" cy="95045"/>
            </a:xfrm>
            <a:custGeom>
              <a:avLst/>
              <a:gdLst>
                <a:gd name="connsiteX0" fmla="*/ 43380 w 86963"/>
                <a:gd name="connsiteY0" fmla="*/ -204 h 62483"/>
                <a:gd name="connsiteX1" fmla="*/ 43380 w 86963"/>
                <a:gd name="connsiteY1" fmla="*/ -204 h 62483"/>
                <a:gd name="connsiteX2" fmla="*/ -54 w 86963"/>
                <a:gd name="connsiteY2" fmla="*/ 43230 h 62483"/>
                <a:gd name="connsiteX3" fmla="*/ -54 w 86963"/>
                <a:gd name="connsiteY3" fmla="*/ 62280 h 62483"/>
                <a:gd name="connsiteX4" fmla="*/ 86909 w 86963"/>
                <a:gd name="connsiteY4" fmla="*/ 62280 h 62483"/>
                <a:gd name="connsiteX5" fmla="*/ 86909 w 86963"/>
                <a:gd name="connsiteY5" fmla="*/ 43230 h 62483"/>
                <a:gd name="connsiteX6" fmla="*/ 43380 w 86963"/>
                <a:gd name="connsiteY6" fmla="*/ -204 h 62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963" h="62483">
                  <a:moveTo>
                    <a:pt x="43380" y="-204"/>
                  </a:moveTo>
                  <a:lnTo>
                    <a:pt x="43380" y="-204"/>
                  </a:lnTo>
                  <a:cubicBezTo>
                    <a:pt x="19392" y="-204"/>
                    <a:pt x="-54" y="19246"/>
                    <a:pt x="-54" y="43230"/>
                  </a:cubicBezTo>
                  <a:lnTo>
                    <a:pt x="-54" y="62280"/>
                  </a:lnTo>
                  <a:lnTo>
                    <a:pt x="86909" y="62280"/>
                  </a:lnTo>
                  <a:lnTo>
                    <a:pt x="86909" y="43230"/>
                  </a:lnTo>
                  <a:cubicBezTo>
                    <a:pt x="86857" y="19227"/>
                    <a:pt x="67383" y="-204"/>
                    <a:pt x="43380" y="-20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Freeform: Shape 47">
              <a:extLst>
                <a:ext uri="{FF2B5EF4-FFF2-40B4-BE49-F238E27FC236}">
                  <a16:creationId xmlns:a16="http://schemas.microsoft.com/office/drawing/2014/main" id="{A6C2EC79-DCEC-F3BE-655F-5EF00B7E2DFC}"/>
                </a:ext>
              </a:extLst>
            </p:cNvPr>
            <p:cNvSpPr/>
            <p:nvPr/>
          </p:nvSpPr>
          <p:spPr>
            <a:xfrm>
              <a:off x="4504431" y="2423163"/>
              <a:ext cx="132282" cy="95045"/>
            </a:xfrm>
            <a:custGeom>
              <a:avLst/>
              <a:gdLst>
                <a:gd name="connsiteX0" fmla="*/ 43380 w 86963"/>
                <a:gd name="connsiteY0" fmla="*/ -204 h 62483"/>
                <a:gd name="connsiteX1" fmla="*/ 43380 w 86963"/>
                <a:gd name="connsiteY1" fmla="*/ -204 h 62483"/>
                <a:gd name="connsiteX2" fmla="*/ 86909 w 86963"/>
                <a:gd name="connsiteY2" fmla="*/ 43230 h 62483"/>
                <a:gd name="connsiteX3" fmla="*/ 86909 w 86963"/>
                <a:gd name="connsiteY3" fmla="*/ 62280 h 62483"/>
                <a:gd name="connsiteX4" fmla="*/ -54 w 86963"/>
                <a:gd name="connsiteY4" fmla="*/ 62280 h 62483"/>
                <a:gd name="connsiteX5" fmla="*/ -54 w 86963"/>
                <a:gd name="connsiteY5" fmla="*/ 43230 h 62483"/>
                <a:gd name="connsiteX6" fmla="*/ 43380 w 86963"/>
                <a:gd name="connsiteY6" fmla="*/ -204 h 62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963" h="62483">
                  <a:moveTo>
                    <a:pt x="43380" y="-204"/>
                  </a:moveTo>
                  <a:lnTo>
                    <a:pt x="43380" y="-204"/>
                  </a:lnTo>
                  <a:cubicBezTo>
                    <a:pt x="67383" y="-204"/>
                    <a:pt x="86852" y="19227"/>
                    <a:pt x="86909" y="43230"/>
                  </a:cubicBezTo>
                  <a:lnTo>
                    <a:pt x="86909" y="62280"/>
                  </a:lnTo>
                  <a:lnTo>
                    <a:pt x="-54" y="62280"/>
                  </a:lnTo>
                  <a:lnTo>
                    <a:pt x="-54" y="43230"/>
                  </a:lnTo>
                  <a:cubicBezTo>
                    <a:pt x="-54" y="19246"/>
                    <a:pt x="19396" y="-204"/>
                    <a:pt x="43380" y="-20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Freeform: Shape 49">
              <a:extLst>
                <a:ext uri="{FF2B5EF4-FFF2-40B4-BE49-F238E27FC236}">
                  <a16:creationId xmlns:a16="http://schemas.microsoft.com/office/drawing/2014/main" id="{E8013701-02B7-4303-1E41-C9DD07516AF0}"/>
                </a:ext>
              </a:extLst>
            </p:cNvPr>
            <p:cNvSpPr/>
            <p:nvPr/>
          </p:nvSpPr>
          <p:spPr>
            <a:xfrm>
              <a:off x="3786223" y="2423597"/>
              <a:ext cx="784277" cy="94176"/>
            </a:xfrm>
            <a:custGeom>
              <a:avLst/>
              <a:gdLst>
                <a:gd name="connsiteX0" fmla="*/ 515534 w 515588"/>
                <a:gd name="connsiteY0" fmla="*/ -204 h 61912"/>
                <a:gd name="connsiteX1" fmla="*/ -54 w 515588"/>
                <a:gd name="connsiteY1" fmla="*/ -204 h 61912"/>
                <a:gd name="connsiteX2" fmla="*/ 43190 w 515588"/>
                <a:gd name="connsiteY2" fmla="*/ 61709 h 61912"/>
                <a:gd name="connsiteX3" fmla="*/ 471814 w 515588"/>
                <a:gd name="connsiteY3" fmla="*/ 61137 h 61912"/>
                <a:gd name="connsiteX4" fmla="*/ 471814 w 515588"/>
                <a:gd name="connsiteY4" fmla="*/ 60566 h 6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588" h="61912">
                  <a:moveTo>
                    <a:pt x="515534" y="-204"/>
                  </a:moveTo>
                  <a:lnTo>
                    <a:pt x="-54" y="-204"/>
                  </a:lnTo>
                  <a:lnTo>
                    <a:pt x="43190" y="61709"/>
                  </a:lnTo>
                  <a:lnTo>
                    <a:pt x="471814" y="61137"/>
                  </a:lnTo>
                  <a:lnTo>
                    <a:pt x="471814" y="6056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Freeform: Shape 56">
              <a:extLst>
                <a:ext uri="{FF2B5EF4-FFF2-40B4-BE49-F238E27FC236}">
                  <a16:creationId xmlns:a16="http://schemas.microsoft.com/office/drawing/2014/main" id="{FF15EDDF-6BA8-4C3E-33B7-32C23BC7477F}"/>
                </a:ext>
              </a:extLst>
            </p:cNvPr>
            <p:cNvSpPr/>
            <p:nvPr/>
          </p:nvSpPr>
          <p:spPr>
            <a:xfrm>
              <a:off x="6338431" y="2423163"/>
              <a:ext cx="132282" cy="95045"/>
            </a:xfrm>
            <a:custGeom>
              <a:avLst/>
              <a:gdLst>
                <a:gd name="connsiteX0" fmla="*/ 43380 w 86963"/>
                <a:gd name="connsiteY0" fmla="*/ -204 h 62483"/>
                <a:gd name="connsiteX1" fmla="*/ 43380 w 86963"/>
                <a:gd name="connsiteY1" fmla="*/ -204 h 62483"/>
                <a:gd name="connsiteX2" fmla="*/ -54 w 86963"/>
                <a:gd name="connsiteY2" fmla="*/ 43230 h 62483"/>
                <a:gd name="connsiteX3" fmla="*/ -54 w 86963"/>
                <a:gd name="connsiteY3" fmla="*/ 62280 h 62483"/>
                <a:gd name="connsiteX4" fmla="*/ 86909 w 86963"/>
                <a:gd name="connsiteY4" fmla="*/ 62280 h 62483"/>
                <a:gd name="connsiteX5" fmla="*/ 86909 w 86963"/>
                <a:gd name="connsiteY5" fmla="*/ 43230 h 62483"/>
                <a:gd name="connsiteX6" fmla="*/ 43380 w 86963"/>
                <a:gd name="connsiteY6" fmla="*/ -204 h 62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963" h="62483">
                  <a:moveTo>
                    <a:pt x="43380" y="-204"/>
                  </a:moveTo>
                  <a:lnTo>
                    <a:pt x="43380" y="-204"/>
                  </a:lnTo>
                  <a:cubicBezTo>
                    <a:pt x="19392" y="-204"/>
                    <a:pt x="-54" y="19246"/>
                    <a:pt x="-54" y="43230"/>
                  </a:cubicBezTo>
                  <a:lnTo>
                    <a:pt x="-54" y="62280"/>
                  </a:lnTo>
                  <a:lnTo>
                    <a:pt x="86909" y="62280"/>
                  </a:lnTo>
                  <a:lnTo>
                    <a:pt x="86909" y="43230"/>
                  </a:lnTo>
                  <a:cubicBezTo>
                    <a:pt x="86857" y="19227"/>
                    <a:pt x="67383" y="-204"/>
                    <a:pt x="43380" y="-20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Freeform: Shape 57">
              <a:extLst>
                <a:ext uri="{FF2B5EF4-FFF2-40B4-BE49-F238E27FC236}">
                  <a16:creationId xmlns:a16="http://schemas.microsoft.com/office/drawing/2014/main" id="{AAB2397D-3141-C477-5C95-5AD2AC3EB24A}"/>
                </a:ext>
              </a:extLst>
            </p:cNvPr>
            <p:cNvSpPr/>
            <p:nvPr/>
          </p:nvSpPr>
          <p:spPr>
            <a:xfrm>
              <a:off x="7122708" y="2423163"/>
              <a:ext cx="132282" cy="95045"/>
            </a:xfrm>
            <a:custGeom>
              <a:avLst/>
              <a:gdLst>
                <a:gd name="connsiteX0" fmla="*/ 43380 w 86963"/>
                <a:gd name="connsiteY0" fmla="*/ -204 h 62483"/>
                <a:gd name="connsiteX1" fmla="*/ 43380 w 86963"/>
                <a:gd name="connsiteY1" fmla="*/ -204 h 62483"/>
                <a:gd name="connsiteX2" fmla="*/ 86909 w 86963"/>
                <a:gd name="connsiteY2" fmla="*/ 43230 h 62483"/>
                <a:gd name="connsiteX3" fmla="*/ 86909 w 86963"/>
                <a:gd name="connsiteY3" fmla="*/ 62280 h 62483"/>
                <a:gd name="connsiteX4" fmla="*/ -54 w 86963"/>
                <a:gd name="connsiteY4" fmla="*/ 62280 h 62483"/>
                <a:gd name="connsiteX5" fmla="*/ -54 w 86963"/>
                <a:gd name="connsiteY5" fmla="*/ 43230 h 62483"/>
                <a:gd name="connsiteX6" fmla="*/ 43380 w 86963"/>
                <a:gd name="connsiteY6" fmla="*/ -204 h 62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963" h="62483">
                  <a:moveTo>
                    <a:pt x="43380" y="-204"/>
                  </a:moveTo>
                  <a:lnTo>
                    <a:pt x="43380" y="-204"/>
                  </a:lnTo>
                  <a:cubicBezTo>
                    <a:pt x="67383" y="-204"/>
                    <a:pt x="86852" y="19227"/>
                    <a:pt x="86909" y="43230"/>
                  </a:cubicBezTo>
                  <a:lnTo>
                    <a:pt x="86909" y="62280"/>
                  </a:lnTo>
                  <a:lnTo>
                    <a:pt x="-54" y="62280"/>
                  </a:lnTo>
                  <a:lnTo>
                    <a:pt x="-54" y="43230"/>
                  </a:lnTo>
                  <a:cubicBezTo>
                    <a:pt x="-54" y="19246"/>
                    <a:pt x="19396" y="-204"/>
                    <a:pt x="43380" y="-20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Freeform: Shape 59">
              <a:extLst>
                <a:ext uri="{FF2B5EF4-FFF2-40B4-BE49-F238E27FC236}">
                  <a16:creationId xmlns:a16="http://schemas.microsoft.com/office/drawing/2014/main" id="{B7063424-55D0-1A95-5700-279BD3F7926B}"/>
                </a:ext>
              </a:extLst>
            </p:cNvPr>
            <p:cNvSpPr/>
            <p:nvPr/>
          </p:nvSpPr>
          <p:spPr>
            <a:xfrm>
              <a:off x="6404500" y="2423597"/>
              <a:ext cx="784277" cy="94176"/>
            </a:xfrm>
            <a:custGeom>
              <a:avLst/>
              <a:gdLst>
                <a:gd name="connsiteX0" fmla="*/ 515534 w 515588"/>
                <a:gd name="connsiteY0" fmla="*/ -204 h 61912"/>
                <a:gd name="connsiteX1" fmla="*/ -54 w 515588"/>
                <a:gd name="connsiteY1" fmla="*/ -204 h 61912"/>
                <a:gd name="connsiteX2" fmla="*/ 43190 w 515588"/>
                <a:gd name="connsiteY2" fmla="*/ 61709 h 61912"/>
                <a:gd name="connsiteX3" fmla="*/ 471814 w 515588"/>
                <a:gd name="connsiteY3" fmla="*/ 61137 h 61912"/>
                <a:gd name="connsiteX4" fmla="*/ 471814 w 515588"/>
                <a:gd name="connsiteY4" fmla="*/ 60566 h 6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588" h="61912">
                  <a:moveTo>
                    <a:pt x="515534" y="-204"/>
                  </a:moveTo>
                  <a:lnTo>
                    <a:pt x="-54" y="-204"/>
                  </a:lnTo>
                  <a:lnTo>
                    <a:pt x="43190" y="61709"/>
                  </a:lnTo>
                  <a:lnTo>
                    <a:pt x="471814" y="61137"/>
                  </a:lnTo>
                  <a:lnTo>
                    <a:pt x="471814" y="6056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Freeform: Shape 20">
              <a:extLst>
                <a:ext uri="{FF2B5EF4-FFF2-40B4-BE49-F238E27FC236}">
                  <a16:creationId xmlns:a16="http://schemas.microsoft.com/office/drawing/2014/main" id="{05E89E60-B9E2-E876-07D1-7F9BC797DB67}"/>
                </a:ext>
              </a:extLst>
            </p:cNvPr>
            <p:cNvSpPr/>
            <p:nvPr/>
          </p:nvSpPr>
          <p:spPr>
            <a:xfrm>
              <a:off x="342900" y="2504054"/>
              <a:ext cx="2434513" cy="2137603"/>
            </a:xfrm>
            <a:custGeom>
              <a:avLst/>
              <a:gdLst>
                <a:gd name="connsiteX0" fmla="*/ 1220629 w 1220628"/>
                <a:gd name="connsiteY0" fmla="*/ 0 h 1515332"/>
                <a:gd name="connsiteX1" fmla="*/ 1220248 w 1220628"/>
                <a:gd name="connsiteY1" fmla="*/ 1515332 h 1515332"/>
                <a:gd name="connsiteX2" fmla="*/ 0 w 1220628"/>
                <a:gd name="connsiteY2" fmla="*/ 1515332 h 1515332"/>
                <a:gd name="connsiteX3" fmla="*/ 0 w 1220628"/>
                <a:gd name="connsiteY3" fmla="*/ 0 h 1515332"/>
                <a:gd name="connsiteX4" fmla="*/ 1220629 w 1220628"/>
                <a:gd name="connsiteY4" fmla="*/ 0 h 1515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628" h="1515332">
                  <a:moveTo>
                    <a:pt x="1220629" y="0"/>
                  </a:moveTo>
                  <a:lnTo>
                    <a:pt x="1220248" y="1515332"/>
                  </a:lnTo>
                  <a:lnTo>
                    <a:pt x="0" y="1515332"/>
                  </a:lnTo>
                  <a:lnTo>
                    <a:pt x="0" y="0"/>
                  </a:lnTo>
                  <a:lnTo>
                    <a:pt x="1220629" y="0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>
              <a:outerShdw blurRad="63500" sx="101000" sy="10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en-PK" ker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4" name="Freeform: Shape 35">
              <a:extLst>
                <a:ext uri="{FF2B5EF4-FFF2-40B4-BE49-F238E27FC236}">
                  <a16:creationId xmlns:a16="http://schemas.microsoft.com/office/drawing/2014/main" id="{03787C32-D510-B294-2CA2-96F2B2E665B0}"/>
                </a:ext>
              </a:extLst>
            </p:cNvPr>
            <p:cNvSpPr/>
            <p:nvPr/>
          </p:nvSpPr>
          <p:spPr>
            <a:xfrm>
              <a:off x="1233716" y="2423597"/>
              <a:ext cx="652437" cy="827213"/>
            </a:xfrm>
            <a:custGeom>
              <a:avLst/>
              <a:gdLst>
                <a:gd name="connsiteX0" fmla="*/ 44147 w 428916"/>
                <a:gd name="connsiteY0" fmla="*/ -204 h 543815"/>
                <a:gd name="connsiteX1" fmla="*/ 364092 w 428916"/>
                <a:gd name="connsiteY1" fmla="*/ -204 h 543815"/>
                <a:gd name="connsiteX2" fmla="*/ 428862 w 428916"/>
                <a:gd name="connsiteY2" fmla="*/ 60851 h 543815"/>
                <a:gd name="connsiteX3" fmla="*/ 428862 w 428916"/>
                <a:gd name="connsiteY3" fmla="*/ 328790 h 543815"/>
                <a:gd name="connsiteX4" fmla="*/ 414479 w 428916"/>
                <a:gd name="connsiteY4" fmla="*/ 363651 h 543815"/>
                <a:gd name="connsiteX5" fmla="*/ 248935 w 428916"/>
                <a:gd name="connsiteY5" fmla="*/ 529196 h 543815"/>
                <a:gd name="connsiteX6" fmla="*/ 179307 w 428916"/>
                <a:gd name="connsiteY6" fmla="*/ 529196 h 543815"/>
                <a:gd name="connsiteX7" fmla="*/ 13858 w 428916"/>
                <a:gd name="connsiteY7" fmla="*/ 363651 h 543815"/>
                <a:gd name="connsiteX8" fmla="*/ -49 w 428916"/>
                <a:gd name="connsiteY8" fmla="*/ 328790 h 543815"/>
                <a:gd name="connsiteX9" fmla="*/ -49 w 428916"/>
                <a:gd name="connsiteY9" fmla="*/ 44278 h 54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916" h="543815">
                  <a:moveTo>
                    <a:pt x="44147" y="-204"/>
                  </a:moveTo>
                  <a:lnTo>
                    <a:pt x="364092" y="-204"/>
                  </a:lnTo>
                  <a:lnTo>
                    <a:pt x="428862" y="60851"/>
                  </a:lnTo>
                  <a:lnTo>
                    <a:pt x="428862" y="328790"/>
                  </a:lnTo>
                  <a:cubicBezTo>
                    <a:pt x="428872" y="341858"/>
                    <a:pt x="423699" y="354393"/>
                    <a:pt x="414479" y="363651"/>
                  </a:cubicBezTo>
                  <a:lnTo>
                    <a:pt x="248935" y="529196"/>
                  </a:lnTo>
                  <a:cubicBezTo>
                    <a:pt x="229704" y="548417"/>
                    <a:pt x="198538" y="548417"/>
                    <a:pt x="179307" y="529196"/>
                  </a:cubicBezTo>
                  <a:lnTo>
                    <a:pt x="13858" y="363651"/>
                  </a:lnTo>
                  <a:cubicBezTo>
                    <a:pt x="4766" y="354345"/>
                    <a:pt x="-239" y="341801"/>
                    <a:pt x="-49" y="328790"/>
                  </a:cubicBezTo>
                  <a:lnTo>
                    <a:pt x="-49" y="44278"/>
                  </a:lnTo>
                  <a:close/>
                </a:path>
              </a:pathLst>
            </a:custGeom>
            <a:solidFill>
              <a:srgbClr val="018F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Freeform: Shape 44">
              <a:extLst>
                <a:ext uri="{FF2B5EF4-FFF2-40B4-BE49-F238E27FC236}">
                  <a16:creationId xmlns:a16="http://schemas.microsoft.com/office/drawing/2014/main" id="{C3ACE5CD-73F5-B9D5-2560-B923F5807CB4}"/>
                </a:ext>
              </a:extLst>
            </p:cNvPr>
            <p:cNvSpPr/>
            <p:nvPr/>
          </p:nvSpPr>
          <p:spPr>
            <a:xfrm>
              <a:off x="2961177" y="2504054"/>
              <a:ext cx="2434513" cy="2137603"/>
            </a:xfrm>
            <a:custGeom>
              <a:avLst/>
              <a:gdLst>
                <a:gd name="connsiteX0" fmla="*/ 1220629 w 1220628"/>
                <a:gd name="connsiteY0" fmla="*/ 0 h 1515332"/>
                <a:gd name="connsiteX1" fmla="*/ 1220248 w 1220628"/>
                <a:gd name="connsiteY1" fmla="*/ 1515332 h 1515332"/>
                <a:gd name="connsiteX2" fmla="*/ 0 w 1220628"/>
                <a:gd name="connsiteY2" fmla="*/ 1515332 h 1515332"/>
                <a:gd name="connsiteX3" fmla="*/ 0 w 1220628"/>
                <a:gd name="connsiteY3" fmla="*/ 0 h 1515332"/>
                <a:gd name="connsiteX4" fmla="*/ 1220629 w 1220628"/>
                <a:gd name="connsiteY4" fmla="*/ 0 h 1515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628" h="1515332">
                  <a:moveTo>
                    <a:pt x="1220629" y="0"/>
                  </a:moveTo>
                  <a:lnTo>
                    <a:pt x="1220248" y="1515332"/>
                  </a:lnTo>
                  <a:lnTo>
                    <a:pt x="0" y="1515332"/>
                  </a:lnTo>
                  <a:lnTo>
                    <a:pt x="0" y="0"/>
                  </a:lnTo>
                  <a:lnTo>
                    <a:pt x="1220629" y="0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>
              <a:outerShdw blurRad="63500" sx="101000" sy="10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en-PK" ker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Freeform: Shape 48">
              <a:extLst>
                <a:ext uri="{FF2B5EF4-FFF2-40B4-BE49-F238E27FC236}">
                  <a16:creationId xmlns:a16="http://schemas.microsoft.com/office/drawing/2014/main" id="{A43AF96B-1C8A-0DE1-DB6F-BF5BB3A9BDE4}"/>
                </a:ext>
              </a:extLst>
            </p:cNvPr>
            <p:cNvSpPr/>
            <p:nvPr/>
          </p:nvSpPr>
          <p:spPr>
            <a:xfrm>
              <a:off x="3851993" y="2423597"/>
              <a:ext cx="652437" cy="827213"/>
            </a:xfrm>
            <a:custGeom>
              <a:avLst/>
              <a:gdLst>
                <a:gd name="connsiteX0" fmla="*/ 44147 w 428916"/>
                <a:gd name="connsiteY0" fmla="*/ -204 h 543815"/>
                <a:gd name="connsiteX1" fmla="*/ 364092 w 428916"/>
                <a:gd name="connsiteY1" fmla="*/ -204 h 543815"/>
                <a:gd name="connsiteX2" fmla="*/ 428862 w 428916"/>
                <a:gd name="connsiteY2" fmla="*/ 60851 h 543815"/>
                <a:gd name="connsiteX3" fmla="*/ 428862 w 428916"/>
                <a:gd name="connsiteY3" fmla="*/ 328790 h 543815"/>
                <a:gd name="connsiteX4" fmla="*/ 414479 w 428916"/>
                <a:gd name="connsiteY4" fmla="*/ 363651 h 543815"/>
                <a:gd name="connsiteX5" fmla="*/ 248935 w 428916"/>
                <a:gd name="connsiteY5" fmla="*/ 529196 h 543815"/>
                <a:gd name="connsiteX6" fmla="*/ 179307 w 428916"/>
                <a:gd name="connsiteY6" fmla="*/ 529196 h 543815"/>
                <a:gd name="connsiteX7" fmla="*/ 13858 w 428916"/>
                <a:gd name="connsiteY7" fmla="*/ 363651 h 543815"/>
                <a:gd name="connsiteX8" fmla="*/ -49 w 428916"/>
                <a:gd name="connsiteY8" fmla="*/ 328790 h 543815"/>
                <a:gd name="connsiteX9" fmla="*/ -49 w 428916"/>
                <a:gd name="connsiteY9" fmla="*/ 44278 h 54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916" h="543815">
                  <a:moveTo>
                    <a:pt x="44147" y="-204"/>
                  </a:moveTo>
                  <a:lnTo>
                    <a:pt x="364092" y="-204"/>
                  </a:lnTo>
                  <a:lnTo>
                    <a:pt x="428862" y="60851"/>
                  </a:lnTo>
                  <a:lnTo>
                    <a:pt x="428862" y="328790"/>
                  </a:lnTo>
                  <a:cubicBezTo>
                    <a:pt x="428872" y="341858"/>
                    <a:pt x="423699" y="354393"/>
                    <a:pt x="414479" y="363651"/>
                  </a:cubicBezTo>
                  <a:lnTo>
                    <a:pt x="248935" y="529196"/>
                  </a:lnTo>
                  <a:cubicBezTo>
                    <a:pt x="229704" y="548417"/>
                    <a:pt x="198538" y="548417"/>
                    <a:pt x="179307" y="529196"/>
                  </a:cubicBezTo>
                  <a:lnTo>
                    <a:pt x="13858" y="363651"/>
                  </a:lnTo>
                  <a:cubicBezTo>
                    <a:pt x="4766" y="354345"/>
                    <a:pt x="-239" y="341801"/>
                    <a:pt x="-49" y="328790"/>
                  </a:cubicBezTo>
                  <a:lnTo>
                    <a:pt x="-49" y="44278"/>
                  </a:lnTo>
                  <a:close/>
                </a:path>
              </a:pathLst>
            </a:custGeom>
            <a:solidFill>
              <a:srgbClr val="018F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Freeform: Shape 51">
              <a:extLst>
                <a:ext uri="{FF2B5EF4-FFF2-40B4-BE49-F238E27FC236}">
                  <a16:creationId xmlns:a16="http://schemas.microsoft.com/office/drawing/2014/main" id="{0FF9FFD4-7E7D-9DA2-71F9-3D7834075BA1}"/>
                </a:ext>
              </a:extLst>
            </p:cNvPr>
            <p:cNvSpPr/>
            <p:nvPr/>
          </p:nvSpPr>
          <p:spPr>
            <a:xfrm>
              <a:off x="5579454" y="2504054"/>
              <a:ext cx="2434513" cy="2137603"/>
            </a:xfrm>
            <a:custGeom>
              <a:avLst/>
              <a:gdLst>
                <a:gd name="connsiteX0" fmla="*/ 1220629 w 1220628"/>
                <a:gd name="connsiteY0" fmla="*/ 0 h 1515332"/>
                <a:gd name="connsiteX1" fmla="*/ 1220248 w 1220628"/>
                <a:gd name="connsiteY1" fmla="*/ 1515332 h 1515332"/>
                <a:gd name="connsiteX2" fmla="*/ 0 w 1220628"/>
                <a:gd name="connsiteY2" fmla="*/ 1515332 h 1515332"/>
                <a:gd name="connsiteX3" fmla="*/ 0 w 1220628"/>
                <a:gd name="connsiteY3" fmla="*/ 0 h 1515332"/>
                <a:gd name="connsiteX4" fmla="*/ 1220629 w 1220628"/>
                <a:gd name="connsiteY4" fmla="*/ 0 h 1515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628" h="1515332">
                  <a:moveTo>
                    <a:pt x="1220629" y="0"/>
                  </a:moveTo>
                  <a:lnTo>
                    <a:pt x="1220248" y="1515332"/>
                  </a:lnTo>
                  <a:lnTo>
                    <a:pt x="0" y="1515332"/>
                  </a:lnTo>
                  <a:lnTo>
                    <a:pt x="0" y="0"/>
                  </a:lnTo>
                  <a:lnTo>
                    <a:pt x="1220629" y="0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>
              <a:outerShdw blurRad="63500" sx="101000" sy="10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en-PK" ker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Freeform: Shape 58">
              <a:extLst>
                <a:ext uri="{FF2B5EF4-FFF2-40B4-BE49-F238E27FC236}">
                  <a16:creationId xmlns:a16="http://schemas.microsoft.com/office/drawing/2014/main" id="{2ACBEBAB-F5B2-C64E-306B-B68628176531}"/>
                </a:ext>
              </a:extLst>
            </p:cNvPr>
            <p:cNvSpPr/>
            <p:nvPr/>
          </p:nvSpPr>
          <p:spPr>
            <a:xfrm>
              <a:off x="6470270" y="2423597"/>
              <a:ext cx="652437" cy="827213"/>
            </a:xfrm>
            <a:custGeom>
              <a:avLst/>
              <a:gdLst>
                <a:gd name="connsiteX0" fmla="*/ 44147 w 428916"/>
                <a:gd name="connsiteY0" fmla="*/ -204 h 543815"/>
                <a:gd name="connsiteX1" fmla="*/ 364092 w 428916"/>
                <a:gd name="connsiteY1" fmla="*/ -204 h 543815"/>
                <a:gd name="connsiteX2" fmla="*/ 428862 w 428916"/>
                <a:gd name="connsiteY2" fmla="*/ 60851 h 543815"/>
                <a:gd name="connsiteX3" fmla="*/ 428862 w 428916"/>
                <a:gd name="connsiteY3" fmla="*/ 328790 h 543815"/>
                <a:gd name="connsiteX4" fmla="*/ 414479 w 428916"/>
                <a:gd name="connsiteY4" fmla="*/ 363651 h 543815"/>
                <a:gd name="connsiteX5" fmla="*/ 248935 w 428916"/>
                <a:gd name="connsiteY5" fmla="*/ 529196 h 543815"/>
                <a:gd name="connsiteX6" fmla="*/ 179307 w 428916"/>
                <a:gd name="connsiteY6" fmla="*/ 529196 h 543815"/>
                <a:gd name="connsiteX7" fmla="*/ 13858 w 428916"/>
                <a:gd name="connsiteY7" fmla="*/ 363651 h 543815"/>
                <a:gd name="connsiteX8" fmla="*/ -49 w 428916"/>
                <a:gd name="connsiteY8" fmla="*/ 328790 h 543815"/>
                <a:gd name="connsiteX9" fmla="*/ -49 w 428916"/>
                <a:gd name="connsiteY9" fmla="*/ 44278 h 54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916" h="543815">
                  <a:moveTo>
                    <a:pt x="44147" y="-204"/>
                  </a:moveTo>
                  <a:lnTo>
                    <a:pt x="364092" y="-204"/>
                  </a:lnTo>
                  <a:lnTo>
                    <a:pt x="428862" y="60851"/>
                  </a:lnTo>
                  <a:lnTo>
                    <a:pt x="428862" y="328790"/>
                  </a:lnTo>
                  <a:cubicBezTo>
                    <a:pt x="428872" y="341858"/>
                    <a:pt x="423699" y="354393"/>
                    <a:pt x="414479" y="363651"/>
                  </a:cubicBezTo>
                  <a:lnTo>
                    <a:pt x="248935" y="529196"/>
                  </a:lnTo>
                  <a:cubicBezTo>
                    <a:pt x="229704" y="548417"/>
                    <a:pt x="198538" y="548417"/>
                    <a:pt x="179307" y="529196"/>
                  </a:cubicBezTo>
                  <a:lnTo>
                    <a:pt x="13858" y="363651"/>
                  </a:lnTo>
                  <a:cubicBezTo>
                    <a:pt x="4766" y="354345"/>
                    <a:pt x="-239" y="341801"/>
                    <a:pt x="-49" y="328790"/>
                  </a:cubicBezTo>
                  <a:lnTo>
                    <a:pt x="-49" y="44278"/>
                  </a:lnTo>
                  <a:close/>
                </a:path>
              </a:pathLst>
            </a:custGeom>
            <a:solidFill>
              <a:srgbClr val="018F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5ECB7308-EC8F-1A75-2D19-F2AD6EA479C3}"/>
                </a:ext>
              </a:extLst>
            </p:cNvPr>
            <p:cNvSpPr txBox="1"/>
            <p:nvPr/>
          </p:nvSpPr>
          <p:spPr>
            <a:xfrm>
              <a:off x="412257" y="3268136"/>
              <a:ext cx="2249211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0" i="0" u="none" strike="noStrike" baseline="0" dirty="0">
                  <a:latin typeface="Segoe UI" panose="020B0502040204020203" pitchFamily="34" charset="0"/>
                  <a:cs typeface="Segoe UI" panose="020B0502040204020203" pitchFamily="34" charset="0"/>
                </a:rPr>
                <a:t>At least five (5) years of specific experience in teaching, in the role of an instructor</a:t>
              </a:r>
            </a:p>
            <a:p>
              <a:pPr algn="ctr"/>
              <a:r>
                <a:rPr lang="en-GB" sz="1600" b="0" i="0" u="none" strike="noStrike" baseline="0" dirty="0">
                  <a:latin typeface="Segoe UI" panose="020B0502040204020203" pitchFamily="34" charset="0"/>
                  <a:cs typeface="Segoe UI" panose="020B0502040204020203" pitchFamily="34" charset="0"/>
                </a:rPr>
                <a:t>or equivalent</a:t>
              </a:r>
              <a:endParaRPr lang="en-US" sz="14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D6D71879-B638-BB98-AB94-A41724D5EAF1}"/>
                </a:ext>
              </a:extLst>
            </p:cNvPr>
            <p:cNvSpPr txBox="1"/>
            <p:nvPr/>
          </p:nvSpPr>
          <p:spPr>
            <a:xfrm>
              <a:off x="2961175" y="3268136"/>
              <a:ext cx="2434511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0" i="0" u="none" strike="noStrike" baseline="0" dirty="0">
                  <a:latin typeface="Segoe UI" panose="020B0502040204020203" pitchFamily="34" charset="0"/>
                  <a:cs typeface="Segoe UI" panose="020B0502040204020203" pitchFamily="34" charset="0"/>
                </a:rPr>
                <a:t>At least three (3) years of experience in comprehensive protection work.</a:t>
              </a:r>
              <a:endParaRPr lang="en-US" sz="14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FAA9A3A4-3E9B-3D98-11A7-039CA97CD866}"/>
                </a:ext>
              </a:extLst>
            </p:cNvPr>
            <p:cNvSpPr txBox="1"/>
            <p:nvPr/>
          </p:nvSpPr>
          <p:spPr>
            <a:xfrm>
              <a:off x="5579448" y="3241622"/>
              <a:ext cx="2434519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0" i="0" u="none" strike="noStrike" baseline="0" dirty="0">
                  <a:latin typeface="Segoe UI" panose="020B0502040204020203" pitchFamily="34" charset="0"/>
                  <a:cs typeface="Segoe UI" panose="020B0502040204020203" pitchFamily="34" charset="0"/>
                </a:rPr>
                <a:t>Post Secondary degree, certification or specialized training from a college/university</a:t>
              </a:r>
            </a:p>
            <a:p>
              <a:pPr algn="ctr"/>
              <a:r>
                <a:rPr lang="en-GB" sz="1600" b="0" i="0" u="none" strike="noStrike" baseline="0" dirty="0">
                  <a:latin typeface="Segoe UI" panose="020B0502040204020203" pitchFamily="34" charset="0"/>
                  <a:cs typeface="Segoe UI" panose="020B0502040204020203" pitchFamily="34" charset="0"/>
                </a:rPr>
                <a:t>or technical institution</a:t>
              </a:r>
              <a:endParaRPr lang="en-US" sz="14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561F9BD3-870B-C387-33F2-FD0DBCFD213B}"/>
                </a:ext>
              </a:extLst>
            </p:cNvPr>
            <p:cNvSpPr txBox="1"/>
            <p:nvPr/>
          </p:nvSpPr>
          <p:spPr>
            <a:xfrm>
              <a:off x="1233716" y="2504054"/>
              <a:ext cx="65243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284579AF-4C3C-FB8E-6A93-C894B6FCD25B}"/>
                </a:ext>
              </a:extLst>
            </p:cNvPr>
            <p:cNvSpPr txBox="1"/>
            <p:nvPr/>
          </p:nvSpPr>
          <p:spPr>
            <a:xfrm>
              <a:off x="3851992" y="2504054"/>
              <a:ext cx="65243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457E77BD-D6D2-F890-3175-3BE921FE6E27}"/>
                </a:ext>
              </a:extLst>
            </p:cNvPr>
            <p:cNvSpPr txBox="1"/>
            <p:nvPr/>
          </p:nvSpPr>
          <p:spPr>
            <a:xfrm>
              <a:off x="6470270" y="2504054"/>
              <a:ext cx="65243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</a:t>
              </a:r>
            </a:p>
          </p:txBody>
        </p:sp>
      </p:grpSp>
      <p:pic>
        <p:nvPicPr>
          <p:cNvPr id="7" name="Picture 6" descr="A computer screen shot of a computer screen&#10;&#10;Description automatically generated">
            <a:extLst>
              <a:ext uri="{FF2B5EF4-FFF2-40B4-BE49-F238E27FC236}">
                <a16:creationId xmlns:a16="http://schemas.microsoft.com/office/drawing/2014/main" id="{76AA8C99-8AF5-504A-2C99-E9EED56ED9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0" t="14513" r="33036" b="7628"/>
          <a:stretch/>
        </p:blipFill>
        <p:spPr>
          <a:xfrm>
            <a:off x="8533759" y="1827633"/>
            <a:ext cx="3439528" cy="48342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8AFCAE1-DFC7-372B-52B7-ECF76FA168CF}"/>
              </a:ext>
            </a:extLst>
          </p:cNvPr>
          <p:cNvGrpSpPr/>
          <p:nvPr/>
        </p:nvGrpSpPr>
        <p:grpSpPr>
          <a:xfrm>
            <a:off x="378774" y="4509542"/>
            <a:ext cx="7854831" cy="2218494"/>
            <a:chOff x="342900" y="2423163"/>
            <a:chExt cx="7854831" cy="2218494"/>
          </a:xfrm>
        </p:grpSpPr>
        <p:sp>
          <p:nvSpPr>
            <p:cNvPr id="11" name="Freeform: Shape 37">
              <a:extLst>
                <a:ext uri="{FF2B5EF4-FFF2-40B4-BE49-F238E27FC236}">
                  <a16:creationId xmlns:a16="http://schemas.microsoft.com/office/drawing/2014/main" id="{2F3ECF71-4FC9-9A5D-183A-3FC7435C9750}"/>
                </a:ext>
              </a:extLst>
            </p:cNvPr>
            <p:cNvSpPr/>
            <p:nvPr/>
          </p:nvSpPr>
          <p:spPr>
            <a:xfrm>
              <a:off x="1101877" y="2423163"/>
              <a:ext cx="132282" cy="95045"/>
            </a:xfrm>
            <a:custGeom>
              <a:avLst/>
              <a:gdLst>
                <a:gd name="connsiteX0" fmla="*/ 43380 w 86963"/>
                <a:gd name="connsiteY0" fmla="*/ -204 h 62483"/>
                <a:gd name="connsiteX1" fmla="*/ 43380 w 86963"/>
                <a:gd name="connsiteY1" fmla="*/ -204 h 62483"/>
                <a:gd name="connsiteX2" fmla="*/ -54 w 86963"/>
                <a:gd name="connsiteY2" fmla="*/ 43230 h 62483"/>
                <a:gd name="connsiteX3" fmla="*/ -54 w 86963"/>
                <a:gd name="connsiteY3" fmla="*/ 62280 h 62483"/>
                <a:gd name="connsiteX4" fmla="*/ 86909 w 86963"/>
                <a:gd name="connsiteY4" fmla="*/ 62280 h 62483"/>
                <a:gd name="connsiteX5" fmla="*/ 86909 w 86963"/>
                <a:gd name="connsiteY5" fmla="*/ 43230 h 62483"/>
                <a:gd name="connsiteX6" fmla="*/ 43380 w 86963"/>
                <a:gd name="connsiteY6" fmla="*/ -204 h 62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963" h="62483">
                  <a:moveTo>
                    <a:pt x="43380" y="-204"/>
                  </a:moveTo>
                  <a:lnTo>
                    <a:pt x="43380" y="-204"/>
                  </a:lnTo>
                  <a:cubicBezTo>
                    <a:pt x="19392" y="-204"/>
                    <a:pt x="-54" y="19246"/>
                    <a:pt x="-54" y="43230"/>
                  </a:cubicBezTo>
                  <a:lnTo>
                    <a:pt x="-54" y="62280"/>
                  </a:lnTo>
                  <a:lnTo>
                    <a:pt x="86909" y="62280"/>
                  </a:lnTo>
                  <a:lnTo>
                    <a:pt x="86909" y="43230"/>
                  </a:lnTo>
                  <a:cubicBezTo>
                    <a:pt x="86857" y="19227"/>
                    <a:pt x="67383" y="-204"/>
                    <a:pt x="43380" y="-20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Freeform: Shape 38">
              <a:extLst>
                <a:ext uri="{FF2B5EF4-FFF2-40B4-BE49-F238E27FC236}">
                  <a16:creationId xmlns:a16="http://schemas.microsoft.com/office/drawing/2014/main" id="{EE66D3E4-44FC-F8D4-3BA8-A7C0FB855D9D}"/>
                </a:ext>
              </a:extLst>
            </p:cNvPr>
            <p:cNvSpPr/>
            <p:nvPr/>
          </p:nvSpPr>
          <p:spPr>
            <a:xfrm>
              <a:off x="1886154" y="2423163"/>
              <a:ext cx="132282" cy="95045"/>
            </a:xfrm>
            <a:custGeom>
              <a:avLst/>
              <a:gdLst>
                <a:gd name="connsiteX0" fmla="*/ 43380 w 86963"/>
                <a:gd name="connsiteY0" fmla="*/ -204 h 62483"/>
                <a:gd name="connsiteX1" fmla="*/ 43380 w 86963"/>
                <a:gd name="connsiteY1" fmla="*/ -204 h 62483"/>
                <a:gd name="connsiteX2" fmla="*/ 86909 w 86963"/>
                <a:gd name="connsiteY2" fmla="*/ 43230 h 62483"/>
                <a:gd name="connsiteX3" fmla="*/ 86909 w 86963"/>
                <a:gd name="connsiteY3" fmla="*/ 62280 h 62483"/>
                <a:gd name="connsiteX4" fmla="*/ -54 w 86963"/>
                <a:gd name="connsiteY4" fmla="*/ 62280 h 62483"/>
                <a:gd name="connsiteX5" fmla="*/ -54 w 86963"/>
                <a:gd name="connsiteY5" fmla="*/ 43230 h 62483"/>
                <a:gd name="connsiteX6" fmla="*/ 43380 w 86963"/>
                <a:gd name="connsiteY6" fmla="*/ -204 h 62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963" h="62483">
                  <a:moveTo>
                    <a:pt x="43380" y="-204"/>
                  </a:moveTo>
                  <a:lnTo>
                    <a:pt x="43380" y="-204"/>
                  </a:lnTo>
                  <a:cubicBezTo>
                    <a:pt x="67383" y="-204"/>
                    <a:pt x="86852" y="19227"/>
                    <a:pt x="86909" y="43230"/>
                  </a:cubicBezTo>
                  <a:lnTo>
                    <a:pt x="86909" y="62280"/>
                  </a:lnTo>
                  <a:lnTo>
                    <a:pt x="-54" y="62280"/>
                  </a:lnTo>
                  <a:lnTo>
                    <a:pt x="-54" y="43230"/>
                  </a:lnTo>
                  <a:cubicBezTo>
                    <a:pt x="-54" y="19246"/>
                    <a:pt x="19396" y="-204"/>
                    <a:pt x="43380" y="-20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Freeform: Shape 36">
              <a:extLst>
                <a:ext uri="{FF2B5EF4-FFF2-40B4-BE49-F238E27FC236}">
                  <a16:creationId xmlns:a16="http://schemas.microsoft.com/office/drawing/2014/main" id="{05FE7A30-1402-0407-3550-5364B7EA6935}"/>
                </a:ext>
              </a:extLst>
            </p:cNvPr>
            <p:cNvSpPr/>
            <p:nvPr/>
          </p:nvSpPr>
          <p:spPr>
            <a:xfrm>
              <a:off x="1167946" y="2423597"/>
              <a:ext cx="784277" cy="94176"/>
            </a:xfrm>
            <a:custGeom>
              <a:avLst/>
              <a:gdLst>
                <a:gd name="connsiteX0" fmla="*/ 515534 w 515588"/>
                <a:gd name="connsiteY0" fmla="*/ -204 h 61912"/>
                <a:gd name="connsiteX1" fmla="*/ -54 w 515588"/>
                <a:gd name="connsiteY1" fmla="*/ -204 h 61912"/>
                <a:gd name="connsiteX2" fmla="*/ 43190 w 515588"/>
                <a:gd name="connsiteY2" fmla="*/ 61709 h 61912"/>
                <a:gd name="connsiteX3" fmla="*/ 471814 w 515588"/>
                <a:gd name="connsiteY3" fmla="*/ 61137 h 61912"/>
                <a:gd name="connsiteX4" fmla="*/ 471814 w 515588"/>
                <a:gd name="connsiteY4" fmla="*/ 60566 h 6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588" h="61912">
                  <a:moveTo>
                    <a:pt x="515534" y="-204"/>
                  </a:moveTo>
                  <a:lnTo>
                    <a:pt x="-54" y="-204"/>
                  </a:lnTo>
                  <a:lnTo>
                    <a:pt x="43190" y="61709"/>
                  </a:lnTo>
                  <a:lnTo>
                    <a:pt x="471814" y="61137"/>
                  </a:lnTo>
                  <a:lnTo>
                    <a:pt x="471814" y="6056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Freeform: Shape 46">
              <a:extLst>
                <a:ext uri="{FF2B5EF4-FFF2-40B4-BE49-F238E27FC236}">
                  <a16:creationId xmlns:a16="http://schemas.microsoft.com/office/drawing/2014/main" id="{567D80DA-BE8D-7AD0-313D-D2D683C0E9FF}"/>
                </a:ext>
              </a:extLst>
            </p:cNvPr>
            <p:cNvSpPr/>
            <p:nvPr/>
          </p:nvSpPr>
          <p:spPr>
            <a:xfrm>
              <a:off x="3720154" y="2423163"/>
              <a:ext cx="132282" cy="95045"/>
            </a:xfrm>
            <a:custGeom>
              <a:avLst/>
              <a:gdLst>
                <a:gd name="connsiteX0" fmla="*/ 43380 w 86963"/>
                <a:gd name="connsiteY0" fmla="*/ -204 h 62483"/>
                <a:gd name="connsiteX1" fmla="*/ 43380 w 86963"/>
                <a:gd name="connsiteY1" fmla="*/ -204 h 62483"/>
                <a:gd name="connsiteX2" fmla="*/ -54 w 86963"/>
                <a:gd name="connsiteY2" fmla="*/ 43230 h 62483"/>
                <a:gd name="connsiteX3" fmla="*/ -54 w 86963"/>
                <a:gd name="connsiteY3" fmla="*/ 62280 h 62483"/>
                <a:gd name="connsiteX4" fmla="*/ 86909 w 86963"/>
                <a:gd name="connsiteY4" fmla="*/ 62280 h 62483"/>
                <a:gd name="connsiteX5" fmla="*/ 86909 w 86963"/>
                <a:gd name="connsiteY5" fmla="*/ 43230 h 62483"/>
                <a:gd name="connsiteX6" fmla="*/ 43380 w 86963"/>
                <a:gd name="connsiteY6" fmla="*/ -204 h 62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963" h="62483">
                  <a:moveTo>
                    <a:pt x="43380" y="-204"/>
                  </a:moveTo>
                  <a:lnTo>
                    <a:pt x="43380" y="-204"/>
                  </a:lnTo>
                  <a:cubicBezTo>
                    <a:pt x="19392" y="-204"/>
                    <a:pt x="-54" y="19246"/>
                    <a:pt x="-54" y="43230"/>
                  </a:cubicBezTo>
                  <a:lnTo>
                    <a:pt x="-54" y="62280"/>
                  </a:lnTo>
                  <a:lnTo>
                    <a:pt x="86909" y="62280"/>
                  </a:lnTo>
                  <a:lnTo>
                    <a:pt x="86909" y="43230"/>
                  </a:lnTo>
                  <a:cubicBezTo>
                    <a:pt x="86857" y="19227"/>
                    <a:pt x="67383" y="-204"/>
                    <a:pt x="43380" y="-20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Freeform: Shape 47">
              <a:extLst>
                <a:ext uri="{FF2B5EF4-FFF2-40B4-BE49-F238E27FC236}">
                  <a16:creationId xmlns:a16="http://schemas.microsoft.com/office/drawing/2014/main" id="{DA777C6C-0935-0F4F-BCD4-43EC135983C9}"/>
                </a:ext>
              </a:extLst>
            </p:cNvPr>
            <p:cNvSpPr/>
            <p:nvPr/>
          </p:nvSpPr>
          <p:spPr>
            <a:xfrm>
              <a:off x="4504431" y="2423163"/>
              <a:ext cx="132282" cy="95045"/>
            </a:xfrm>
            <a:custGeom>
              <a:avLst/>
              <a:gdLst>
                <a:gd name="connsiteX0" fmla="*/ 43380 w 86963"/>
                <a:gd name="connsiteY0" fmla="*/ -204 h 62483"/>
                <a:gd name="connsiteX1" fmla="*/ 43380 w 86963"/>
                <a:gd name="connsiteY1" fmla="*/ -204 h 62483"/>
                <a:gd name="connsiteX2" fmla="*/ 86909 w 86963"/>
                <a:gd name="connsiteY2" fmla="*/ 43230 h 62483"/>
                <a:gd name="connsiteX3" fmla="*/ 86909 w 86963"/>
                <a:gd name="connsiteY3" fmla="*/ 62280 h 62483"/>
                <a:gd name="connsiteX4" fmla="*/ -54 w 86963"/>
                <a:gd name="connsiteY4" fmla="*/ 62280 h 62483"/>
                <a:gd name="connsiteX5" fmla="*/ -54 w 86963"/>
                <a:gd name="connsiteY5" fmla="*/ 43230 h 62483"/>
                <a:gd name="connsiteX6" fmla="*/ 43380 w 86963"/>
                <a:gd name="connsiteY6" fmla="*/ -204 h 62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963" h="62483">
                  <a:moveTo>
                    <a:pt x="43380" y="-204"/>
                  </a:moveTo>
                  <a:lnTo>
                    <a:pt x="43380" y="-204"/>
                  </a:lnTo>
                  <a:cubicBezTo>
                    <a:pt x="67383" y="-204"/>
                    <a:pt x="86852" y="19227"/>
                    <a:pt x="86909" y="43230"/>
                  </a:cubicBezTo>
                  <a:lnTo>
                    <a:pt x="86909" y="62280"/>
                  </a:lnTo>
                  <a:lnTo>
                    <a:pt x="-54" y="62280"/>
                  </a:lnTo>
                  <a:lnTo>
                    <a:pt x="-54" y="43230"/>
                  </a:lnTo>
                  <a:cubicBezTo>
                    <a:pt x="-54" y="19246"/>
                    <a:pt x="19396" y="-204"/>
                    <a:pt x="43380" y="-20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Freeform: Shape 49">
              <a:extLst>
                <a:ext uri="{FF2B5EF4-FFF2-40B4-BE49-F238E27FC236}">
                  <a16:creationId xmlns:a16="http://schemas.microsoft.com/office/drawing/2014/main" id="{1D257545-0A6E-8D2D-6050-756AADACA92F}"/>
                </a:ext>
              </a:extLst>
            </p:cNvPr>
            <p:cNvSpPr/>
            <p:nvPr/>
          </p:nvSpPr>
          <p:spPr>
            <a:xfrm>
              <a:off x="3786223" y="2423597"/>
              <a:ext cx="784277" cy="94176"/>
            </a:xfrm>
            <a:custGeom>
              <a:avLst/>
              <a:gdLst>
                <a:gd name="connsiteX0" fmla="*/ 515534 w 515588"/>
                <a:gd name="connsiteY0" fmla="*/ -204 h 61912"/>
                <a:gd name="connsiteX1" fmla="*/ -54 w 515588"/>
                <a:gd name="connsiteY1" fmla="*/ -204 h 61912"/>
                <a:gd name="connsiteX2" fmla="*/ 43190 w 515588"/>
                <a:gd name="connsiteY2" fmla="*/ 61709 h 61912"/>
                <a:gd name="connsiteX3" fmla="*/ 471814 w 515588"/>
                <a:gd name="connsiteY3" fmla="*/ 61137 h 61912"/>
                <a:gd name="connsiteX4" fmla="*/ 471814 w 515588"/>
                <a:gd name="connsiteY4" fmla="*/ 60566 h 6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588" h="61912">
                  <a:moveTo>
                    <a:pt x="515534" y="-204"/>
                  </a:moveTo>
                  <a:lnTo>
                    <a:pt x="-54" y="-204"/>
                  </a:lnTo>
                  <a:lnTo>
                    <a:pt x="43190" y="61709"/>
                  </a:lnTo>
                  <a:lnTo>
                    <a:pt x="471814" y="61137"/>
                  </a:lnTo>
                  <a:lnTo>
                    <a:pt x="471814" y="6056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Freeform: Shape 56">
              <a:extLst>
                <a:ext uri="{FF2B5EF4-FFF2-40B4-BE49-F238E27FC236}">
                  <a16:creationId xmlns:a16="http://schemas.microsoft.com/office/drawing/2014/main" id="{89CA727E-8F02-2D49-E548-2DE6BF5006F5}"/>
                </a:ext>
              </a:extLst>
            </p:cNvPr>
            <p:cNvSpPr/>
            <p:nvPr/>
          </p:nvSpPr>
          <p:spPr>
            <a:xfrm>
              <a:off x="6338431" y="2423163"/>
              <a:ext cx="132282" cy="95045"/>
            </a:xfrm>
            <a:custGeom>
              <a:avLst/>
              <a:gdLst>
                <a:gd name="connsiteX0" fmla="*/ 43380 w 86963"/>
                <a:gd name="connsiteY0" fmla="*/ -204 h 62483"/>
                <a:gd name="connsiteX1" fmla="*/ 43380 w 86963"/>
                <a:gd name="connsiteY1" fmla="*/ -204 h 62483"/>
                <a:gd name="connsiteX2" fmla="*/ -54 w 86963"/>
                <a:gd name="connsiteY2" fmla="*/ 43230 h 62483"/>
                <a:gd name="connsiteX3" fmla="*/ -54 w 86963"/>
                <a:gd name="connsiteY3" fmla="*/ 62280 h 62483"/>
                <a:gd name="connsiteX4" fmla="*/ 86909 w 86963"/>
                <a:gd name="connsiteY4" fmla="*/ 62280 h 62483"/>
                <a:gd name="connsiteX5" fmla="*/ 86909 w 86963"/>
                <a:gd name="connsiteY5" fmla="*/ 43230 h 62483"/>
                <a:gd name="connsiteX6" fmla="*/ 43380 w 86963"/>
                <a:gd name="connsiteY6" fmla="*/ -204 h 62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963" h="62483">
                  <a:moveTo>
                    <a:pt x="43380" y="-204"/>
                  </a:moveTo>
                  <a:lnTo>
                    <a:pt x="43380" y="-204"/>
                  </a:lnTo>
                  <a:cubicBezTo>
                    <a:pt x="19392" y="-204"/>
                    <a:pt x="-54" y="19246"/>
                    <a:pt x="-54" y="43230"/>
                  </a:cubicBezTo>
                  <a:lnTo>
                    <a:pt x="-54" y="62280"/>
                  </a:lnTo>
                  <a:lnTo>
                    <a:pt x="86909" y="62280"/>
                  </a:lnTo>
                  <a:lnTo>
                    <a:pt x="86909" y="43230"/>
                  </a:lnTo>
                  <a:cubicBezTo>
                    <a:pt x="86857" y="19227"/>
                    <a:pt x="67383" y="-204"/>
                    <a:pt x="43380" y="-20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Freeform: Shape 57">
              <a:extLst>
                <a:ext uri="{FF2B5EF4-FFF2-40B4-BE49-F238E27FC236}">
                  <a16:creationId xmlns:a16="http://schemas.microsoft.com/office/drawing/2014/main" id="{6E03A8DA-866A-7BE0-D92F-CB9F0159E055}"/>
                </a:ext>
              </a:extLst>
            </p:cNvPr>
            <p:cNvSpPr/>
            <p:nvPr/>
          </p:nvSpPr>
          <p:spPr>
            <a:xfrm>
              <a:off x="7122708" y="2423163"/>
              <a:ext cx="132282" cy="95045"/>
            </a:xfrm>
            <a:custGeom>
              <a:avLst/>
              <a:gdLst>
                <a:gd name="connsiteX0" fmla="*/ 43380 w 86963"/>
                <a:gd name="connsiteY0" fmla="*/ -204 h 62483"/>
                <a:gd name="connsiteX1" fmla="*/ 43380 w 86963"/>
                <a:gd name="connsiteY1" fmla="*/ -204 h 62483"/>
                <a:gd name="connsiteX2" fmla="*/ 86909 w 86963"/>
                <a:gd name="connsiteY2" fmla="*/ 43230 h 62483"/>
                <a:gd name="connsiteX3" fmla="*/ 86909 w 86963"/>
                <a:gd name="connsiteY3" fmla="*/ 62280 h 62483"/>
                <a:gd name="connsiteX4" fmla="*/ -54 w 86963"/>
                <a:gd name="connsiteY4" fmla="*/ 62280 h 62483"/>
                <a:gd name="connsiteX5" fmla="*/ -54 w 86963"/>
                <a:gd name="connsiteY5" fmla="*/ 43230 h 62483"/>
                <a:gd name="connsiteX6" fmla="*/ 43380 w 86963"/>
                <a:gd name="connsiteY6" fmla="*/ -204 h 62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963" h="62483">
                  <a:moveTo>
                    <a:pt x="43380" y="-204"/>
                  </a:moveTo>
                  <a:lnTo>
                    <a:pt x="43380" y="-204"/>
                  </a:lnTo>
                  <a:cubicBezTo>
                    <a:pt x="67383" y="-204"/>
                    <a:pt x="86852" y="19227"/>
                    <a:pt x="86909" y="43230"/>
                  </a:cubicBezTo>
                  <a:lnTo>
                    <a:pt x="86909" y="62280"/>
                  </a:lnTo>
                  <a:lnTo>
                    <a:pt x="-54" y="62280"/>
                  </a:lnTo>
                  <a:lnTo>
                    <a:pt x="-54" y="43230"/>
                  </a:lnTo>
                  <a:cubicBezTo>
                    <a:pt x="-54" y="19246"/>
                    <a:pt x="19396" y="-204"/>
                    <a:pt x="43380" y="-20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Freeform: Shape 59">
              <a:extLst>
                <a:ext uri="{FF2B5EF4-FFF2-40B4-BE49-F238E27FC236}">
                  <a16:creationId xmlns:a16="http://schemas.microsoft.com/office/drawing/2014/main" id="{77FB2AD8-3088-39C0-E960-9A98A1C4AA75}"/>
                </a:ext>
              </a:extLst>
            </p:cNvPr>
            <p:cNvSpPr/>
            <p:nvPr/>
          </p:nvSpPr>
          <p:spPr>
            <a:xfrm>
              <a:off x="6404500" y="2423597"/>
              <a:ext cx="784277" cy="94176"/>
            </a:xfrm>
            <a:custGeom>
              <a:avLst/>
              <a:gdLst>
                <a:gd name="connsiteX0" fmla="*/ 515534 w 515588"/>
                <a:gd name="connsiteY0" fmla="*/ -204 h 61912"/>
                <a:gd name="connsiteX1" fmla="*/ -54 w 515588"/>
                <a:gd name="connsiteY1" fmla="*/ -204 h 61912"/>
                <a:gd name="connsiteX2" fmla="*/ 43190 w 515588"/>
                <a:gd name="connsiteY2" fmla="*/ 61709 h 61912"/>
                <a:gd name="connsiteX3" fmla="*/ 471814 w 515588"/>
                <a:gd name="connsiteY3" fmla="*/ 61137 h 61912"/>
                <a:gd name="connsiteX4" fmla="*/ 471814 w 515588"/>
                <a:gd name="connsiteY4" fmla="*/ 60566 h 6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588" h="61912">
                  <a:moveTo>
                    <a:pt x="515534" y="-204"/>
                  </a:moveTo>
                  <a:lnTo>
                    <a:pt x="-54" y="-204"/>
                  </a:lnTo>
                  <a:lnTo>
                    <a:pt x="43190" y="61709"/>
                  </a:lnTo>
                  <a:lnTo>
                    <a:pt x="471814" y="61137"/>
                  </a:lnTo>
                  <a:lnTo>
                    <a:pt x="471814" y="6056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Freeform: Shape 20">
              <a:extLst>
                <a:ext uri="{FF2B5EF4-FFF2-40B4-BE49-F238E27FC236}">
                  <a16:creationId xmlns:a16="http://schemas.microsoft.com/office/drawing/2014/main" id="{5F54D06A-8E43-26F7-5C76-C17E0819F015}"/>
                </a:ext>
              </a:extLst>
            </p:cNvPr>
            <p:cNvSpPr/>
            <p:nvPr/>
          </p:nvSpPr>
          <p:spPr>
            <a:xfrm>
              <a:off x="342900" y="2504054"/>
              <a:ext cx="2434513" cy="2137603"/>
            </a:xfrm>
            <a:custGeom>
              <a:avLst/>
              <a:gdLst>
                <a:gd name="connsiteX0" fmla="*/ 1220629 w 1220628"/>
                <a:gd name="connsiteY0" fmla="*/ 0 h 1515332"/>
                <a:gd name="connsiteX1" fmla="*/ 1220248 w 1220628"/>
                <a:gd name="connsiteY1" fmla="*/ 1515332 h 1515332"/>
                <a:gd name="connsiteX2" fmla="*/ 0 w 1220628"/>
                <a:gd name="connsiteY2" fmla="*/ 1515332 h 1515332"/>
                <a:gd name="connsiteX3" fmla="*/ 0 w 1220628"/>
                <a:gd name="connsiteY3" fmla="*/ 0 h 1515332"/>
                <a:gd name="connsiteX4" fmla="*/ 1220629 w 1220628"/>
                <a:gd name="connsiteY4" fmla="*/ 0 h 1515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628" h="1515332">
                  <a:moveTo>
                    <a:pt x="1220629" y="0"/>
                  </a:moveTo>
                  <a:lnTo>
                    <a:pt x="1220248" y="1515332"/>
                  </a:lnTo>
                  <a:lnTo>
                    <a:pt x="0" y="1515332"/>
                  </a:lnTo>
                  <a:lnTo>
                    <a:pt x="0" y="0"/>
                  </a:lnTo>
                  <a:lnTo>
                    <a:pt x="1220629" y="0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>
              <a:outerShdw blurRad="63500" sx="101000" sy="10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en-PK" ker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Freeform: Shape 35">
              <a:extLst>
                <a:ext uri="{FF2B5EF4-FFF2-40B4-BE49-F238E27FC236}">
                  <a16:creationId xmlns:a16="http://schemas.microsoft.com/office/drawing/2014/main" id="{9EA889DA-ABA7-8355-AF8A-C985B6FFC1DD}"/>
                </a:ext>
              </a:extLst>
            </p:cNvPr>
            <p:cNvSpPr/>
            <p:nvPr/>
          </p:nvSpPr>
          <p:spPr>
            <a:xfrm>
              <a:off x="1233716" y="2423597"/>
              <a:ext cx="652437" cy="827213"/>
            </a:xfrm>
            <a:custGeom>
              <a:avLst/>
              <a:gdLst>
                <a:gd name="connsiteX0" fmla="*/ 44147 w 428916"/>
                <a:gd name="connsiteY0" fmla="*/ -204 h 543815"/>
                <a:gd name="connsiteX1" fmla="*/ 364092 w 428916"/>
                <a:gd name="connsiteY1" fmla="*/ -204 h 543815"/>
                <a:gd name="connsiteX2" fmla="*/ 428862 w 428916"/>
                <a:gd name="connsiteY2" fmla="*/ 60851 h 543815"/>
                <a:gd name="connsiteX3" fmla="*/ 428862 w 428916"/>
                <a:gd name="connsiteY3" fmla="*/ 328790 h 543815"/>
                <a:gd name="connsiteX4" fmla="*/ 414479 w 428916"/>
                <a:gd name="connsiteY4" fmla="*/ 363651 h 543815"/>
                <a:gd name="connsiteX5" fmla="*/ 248935 w 428916"/>
                <a:gd name="connsiteY5" fmla="*/ 529196 h 543815"/>
                <a:gd name="connsiteX6" fmla="*/ 179307 w 428916"/>
                <a:gd name="connsiteY6" fmla="*/ 529196 h 543815"/>
                <a:gd name="connsiteX7" fmla="*/ 13858 w 428916"/>
                <a:gd name="connsiteY7" fmla="*/ 363651 h 543815"/>
                <a:gd name="connsiteX8" fmla="*/ -49 w 428916"/>
                <a:gd name="connsiteY8" fmla="*/ 328790 h 543815"/>
                <a:gd name="connsiteX9" fmla="*/ -49 w 428916"/>
                <a:gd name="connsiteY9" fmla="*/ 44278 h 54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916" h="543815">
                  <a:moveTo>
                    <a:pt x="44147" y="-204"/>
                  </a:moveTo>
                  <a:lnTo>
                    <a:pt x="364092" y="-204"/>
                  </a:lnTo>
                  <a:lnTo>
                    <a:pt x="428862" y="60851"/>
                  </a:lnTo>
                  <a:lnTo>
                    <a:pt x="428862" y="328790"/>
                  </a:lnTo>
                  <a:cubicBezTo>
                    <a:pt x="428872" y="341858"/>
                    <a:pt x="423699" y="354393"/>
                    <a:pt x="414479" y="363651"/>
                  </a:cubicBezTo>
                  <a:lnTo>
                    <a:pt x="248935" y="529196"/>
                  </a:lnTo>
                  <a:cubicBezTo>
                    <a:pt x="229704" y="548417"/>
                    <a:pt x="198538" y="548417"/>
                    <a:pt x="179307" y="529196"/>
                  </a:cubicBezTo>
                  <a:lnTo>
                    <a:pt x="13858" y="363651"/>
                  </a:lnTo>
                  <a:cubicBezTo>
                    <a:pt x="4766" y="354345"/>
                    <a:pt x="-239" y="341801"/>
                    <a:pt x="-49" y="328790"/>
                  </a:cubicBezTo>
                  <a:lnTo>
                    <a:pt x="-49" y="44278"/>
                  </a:lnTo>
                  <a:close/>
                </a:path>
              </a:pathLst>
            </a:custGeom>
            <a:solidFill>
              <a:srgbClr val="018F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Freeform: Shape 44">
              <a:extLst>
                <a:ext uri="{FF2B5EF4-FFF2-40B4-BE49-F238E27FC236}">
                  <a16:creationId xmlns:a16="http://schemas.microsoft.com/office/drawing/2014/main" id="{E6703C01-25C0-7A39-6896-1646237ABF46}"/>
                </a:ext>
              </a:extLst>
            </p:cNvPr>
            <p:cNvSpPr/>
            <p:nvPr/>
          </p:nvSpPr>
          <p:spPr>
            <a:xfrm>
              <a:off x="2961177" y="2504054"/>
              <a:ext cx="2434513" cy="2137603"/>
            </a:xfrm>
            <a:custGeom>
              <a:avLst/>
              <a:gdLst>
                <a:gd name="connsiteX0" fmla="*/ 1220629 w 1220628"/>
                <a:gd name="connsiteY0" fmla="*/ 0 h 1515332"/>
                <a:gd name="connsiteX1" fmla="*/ 1220248 w 1220628"/>
                <a:gd name="connsiteY1" fmla="*/ 1515332 h 1515332"/>
                <a:gd name="connsiteX2" fmla="*/ 0 w 1220628"/>
                <a:gd name="connsiteY2" fmla="*/ 1515332 h 1515332"/>
                <a:gd name="connsiteX3" fmla="*/ 0 w 1220628"/>
                <a:gd name="connsiteY3" fmla="*/ 0 h 1515332"/>
                <a:gd name="connsiteX4" fmla="*/ 1220629 w 1220628"/>
                <a:gd name="connsiteY4" fmla="*/ 0 h 1515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628" h="1515332">
                  <a:moveTo>
                    <a:pt x="1220629" y="0"/>
                  </a:moveTo>
                  <a:lnTo>
                    <a:pt x="1220248" y="1515332"/>
                  </a:lnTo>
                  <a:lnTo>
                    <a:pt x="0" y="1515332"/>
                  </a:lnTo>
                  <a:lnTo>
                    <a:pt x="0" y="0"/>
                  </a:lnTo>
                  <a:lnTo>
                    <a:pt x="1220629" y="0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>
              <a:outerShdw blurRad="63500" sx="101000" sy="10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en-PK" sz="1600" ker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Freeform: Shape 48">
              <a:extLst>
                <a:ext uri="{FF2B5EF4-FFF2-40B4-BE49-F238E27FC236}">
                  <a16:creationId xmlns:a16="http://schemas.microsoft.com/office/drawing/2014/main" id="{A96DE45E-E479-0EB0-F1DC-C67B96B7F388}"/>
                </a:ext>
              </a:extLst>
            </p:cNvPr>
            <p:cNvSpPr/>
            <p:nvPr/>
          </p:nvSpPr>
          <p:spPr>
            <a:xfrm>
              <a:off x="3851993" y="2423597"/>
              <a:ext cx="652437" cy="827213"/>
            </a:xfrm>
            <a:custGeom>
              <a:avLst/>
              <a:gdLst>
                <a:gd name="connsiteX0" fmla="*/ 44147 w 428916"/>
                <a:gd name="connsiteY0" fmla="*/ -204 h 543815"/>
                <a:gd name="connsiteX1" fmla="*/ 364092 w 428916"/>
                <a:gd name="connsiteY1" fmla="*/ -204 h 543815"/>
                <a:gd name="connsiteX2" fmla="*/ 428862 w 428916"/>
                <a:gd name="connsiteY2" fmla="*/ 60851 h 543815"/>
                <a:gd name="connsiteX3" fmla="*/ 428862 w 428916"/>
                <a:gd name="connsiteY3" fmla="*/ 328790 h 543815"/>
                <a:gd name="connsiteX4" fmla="*/ 414479 w 428916"/>
                <a:gd name="connsiteY4" fmla="*/ 363651 h 543815"/>
                <a:gd name="connsiteX5" fmla="*/ 248935 w 428916"/>
                <a:gd name="connsiteY5" fmla="*/ 529196 h 543815"/>
                <a:gd name="connsiteX6" fmla="*/ 179307 w 428916"/>
                <a:gd name="connsiteY6" fmla="*/ 529196 h 543815"/>
                <a:gd name="connsiteX7" fmla="*/ 13858 w 428916"/>
                <a:gd name="connsiteY7" fmla="*/ 363651 h 543815"/>
                <a:gd name="connsiteX8" fmla="*/ -49 w 428916"/>
                <a:gd name="connsiteY8" fmla="*/ 328790 h 543815"/>
                <a:gd name="connsiteX9" fmla="*/ -49 w 428916"/>
                <a:gd name="connsiteY9" fmla="*/ 44278 h 54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916" h="543815">
                  <a:moveTo>
                    <a:pt x="44147" y="-204"/>
                  </a:moveTo>
                  <a:lnTo>
                    <a:pt x="364092" y="-204"/>
                  </a:lnTo>
                  <a:lnTo>
                    <a:pt x="428862" y="60851"/>
                  </a:lnTo>
                  <a:lnTo>
                    <a:pt x="428862" y="328790"/>
                  </a:lnTo>
                  <a:cubicBezTo>
                    <a:pt x="428872" y="341858"/>
                    <a:pt x="423699" y="354393"/>
                    <a:pt x="414479" y="363651"/>
                  </a:cubicBezTo>
                  <a:lnTo>
                    <a:pt x="248935" y="529196"/>
                  </a:lnTo>
                  <a:cubicBezTo>
                    <a:pt x="229704" y="548417"/>
                    <a:pt x="198538" y="548417"/>
                    <a:pt x="179307" y="529196"/>
                  </a:cubicBezTo>
                  <a:lnTo>
                    <a:pt x="13858" y="363651"/>
                  </a:lnTo>
                  <a:cubicBezTo>
                    <a:pt x="4766" y="354345"/>
                    <a:pt x="-239" y="341801"/>
                    <a:pt x="-49" y="328790"/>
                  </a:cubicBezTo>
                  <a:lnTo>
                    <a:pt x="-49" y="44278"/>
                  </a:lnTo>
                  <a:close/>
                </a:path>
              </a:pathLst>
            </a:custGeom>
            <a:solidFill>
              <a:srgbClr val="018F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Freeform: Shape 51">
              <a:extLst>
                <a:ext uri="{FF2B5EF4-FFF2-40B4-BE49-F238E27FC236}">
                  <a16:creationId xmlns:a16="http://schemas.microsoft.com/office/drawing/2014/main" id="{B7E647D3-4EFB-DA8C-469B-1C4F0EA6E959}"/>
                </a:ext>
              </a:extLst>
            </p:cNvPr>
            <p:cNvSpPr/>
            <p:nvPr/>
          </p:nvSpPr>
          <p:spPr>
            <a:xfrm>
              <a:off x="5579454" y="2504054"/>
              <a:ext cx="2434513" cy="2137603"/>
            </a:xfrm>
            <a:custGeom>
              <a:avLst/>
              <a:gdLst>
                <a:gd name="connsiteX0" fmla="*/ 1220629 w 1220628"/>
                <a:gd name="connsiteY0" fmla="*/ 0 h 1515332"/>
                <a:gd name="connsiteX1" fmla="*/ 1220248 w 1220628"/>
                <a:gd name="connsiteY1" fmla="*/ 1515332 h 1515332"/>
                <a:gd name="connsiteX2" fmla="*/ 0 w 1220628"/>
                <a:gd name="connsiteY2" fmla="*/ 1515332 h 1515332"/>
                <a:gd name="connsiteX3" fmla="*/ 0 w 1220628"/>
                <a:gd name="connsiteY3" fmla="*/ 0 h 1515332"/>
                <a:gd name="connsiteX4" fmla="*/ 1220629 w 1220628"/>
                <a:gd name="connsiteY4" fmla="*/ 0 h 1515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628" h="1515332">
                  <a:moveTo>
                    <a:pt x="1220629" y="0"/>
                  </a:moveTo>
                  <a:lnTo>
                    <a:pt x="1220248" y="1515332"/>
                  </a:lnTo>
                  <a:lnTo>
                    <a:pt x="0" y="1515332"/>
                  </a:lnTo>
                  <a:lnTo>
                    <a:pt x="0" y="0"/>
                  </a:lnTo>
                  <a:lnTo>
                    <a:pt x="1220629" y="0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>
              <a:outerShdw blurRad="63500" sx="101000" sy="10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en-PK" ker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Freeform: Shape 58">
              <a:extLst>
                <a:ext uri="{FF2B5EF4-FFF2-40B4-BE49-F238E27FC236}">
                  <a16:creationId xmlns:a16="http://schemas.microsoft.com/office/drawing/2014/main" id="{09ECD163-74BC-CEE7-5D9E-B9BB9E2D640C}"/>
                </a:ext>
              </a:extLst>
            </p:cNvPr>
            <p:cNvSpPr/>
            <p:nvPr/>
          </p:nvSpPr>
          <p:spPr>
            <a:xfrm>
              <a:off x="6470270" y="2423597"/>
              <a:ext cx="652437" cy="827213"/>
            </a:xfrm>
            <a:custGeom>
              <a:avLst/>
              <a:gdLst>
                <a:gd name="connsiteX0" fmla="*/ 44147 w 428916"/>
                <a:gd name="connsiteY0" fmla="*/ -204 h 543815"/>
                <a:gd name="connsiteX1" fmla="*/ 364092 w 428916"/>
                <a:gd name="connsiteY1" fmla="*/ -204 h 543815"/>
                <a:gd name="connsiteX2" fmla="*/ 428862 w 428916"/>
                <a:gd name="connsiteY2" fmla="*/ 60851 h 543815"/>
                <a:gd name="connsiteX3" fmla="*/ 428862 w 428916"/>
                <a:gd name="connsiteY3" fmla="*/ 328790 h 543815"/>
                <a:gd name="connsiteX4" fmla="*/ 414479 w 428916"/>
                <a:gd name="connsiteY4" fmla="*/ 363651 h 543815"/>
                <a:gd name="connsiteX5" fmla="*/ 248935 w 428916"/>
                <a:gd name="connsiteY5" fmla="*/ 529196 h 543815"/>
                <a:gd name="connsiteX6" fmla="*/ 179307 w 428916"/>
                <a:gd name="connsiteY6" fmla="*/ 529196 h 543815"/>
                <a:gd name="connsiteX7" fmla="*/ 13858 w 428916"/>
                <a:gd name="connsiteY7" fmla="*/ 363651 h 543815"/>
                <a:gd name="connsiteX8" fmla="*/ -49 w 428916"/>
                <a:gd name="connsiteY8" fmla="*/ 328790 h 543815"/>
                <a:gd name="connsiteX9" fmla="*/ -49 w 428916"/>
                <a:gd name="connsiteY9" fmla="*/ 44278 h 54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916" h="543815">
                  <a:moveTo>
                    <a:pt x="44147" y="-204"/>
                  </a:moveTo>
                  <a:lnTo>
                    <a:pt x="364092" y="-204"/>
                  </a:lnTo>
                  <a:lnTo>
                    <a:pt x="428862" y="60851"/>
                  </a:lnTo>
                  <a:lnTo>
                    <a:pt x="428862" y="328790"/>
                  </a:lnTo>
                  <a:cubicBezTo>
                    <a:pt x="428872" y="341858"/>
                    <a:pt x="423699" y="354393"/>
                    <a:pt x="414479" y="363651"/>
                  </a:cubicBezTo>
                  <a:lnTo>
                    <a:pt x="248935" y="529196"/>
                  </a:lnTo>
                  <a:cubicBezTo>
                    <a:pt x="229704" y="548417"/>
                    <a:pt x="198538" y="548417"/>
                    <a:pt x="179307" y="529196"/>
                  </a:cubicBezTo>
                  <a:lnTo>
                    <a:pt x="13858" y="363651"/>
                  </a:lnTo>
                  <a:cubicBezTo>
                    <a:pt x="4766" y="354345"/>
                    <a:pt x="-239" y="341801"/>
                    <a:pt x="-49" y="328790"/>
                  </a:cubicBezTo>
                  <a:lnTo>
                    <a:pt x="-49" y="44278"/>
                  </a:lnTo>
                  <a:close/>
                </a:path>
              </a:pathLst>
            </a:custGeom>
            <a:solidFill>
              <a:srgbClr val="018F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08774FF-C98A-C856-49FC-10A60294F440}"/>
                </a:ext>
              </a:extLst>
            </p:cNvPr>
            <p:cNvSpPr txBox="1"/>
            <p:nvPr/>
          </p:nvSpPr>
          <p:spPr>
            <a:xfrm>
              <a:off x="412257" y="3283157"/>
              <a:ext cx="224921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600" b="0" i="0" u="none" strike="noStrike" baseline="0" dirty="0">
                  <a:latin typeface="Segoe UI" panose="020B0502040204020203" pitchFamily="34" charset="0"/>
                  <a:cs typeface="Segoe UI" panose="020B0502040204020203" pitchFamily="34" charset="0"/>
                </a:rPr>
                <a:t>Current Certified Protection Officer (CPO) Certification.</a:t>
              </a:r>
              <a:endParaRPr lang="en-US" sz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532F10F-6F7E-B69F-5000-584CC92F6839}"/>
                </a:ext>
              </a:extLst>
            </p:cNvPr>
            <p:cNvSpPr txBox="1"/>
            <p:nvPr/>
          </p:nvSpPr>
          <p:spPr>
            <a:xfrm>
              <a:off x="2961175" y="3342195"/>
              <a:ext cx="243451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600" b="0" i="0" u="none" strike="noStrike" baseline="0" dirty="0">
                  <a:latin typeface="Segoe UI" panose="020B0502040204020203" pitchFamily="34" charset="0"/>
                  <a:cs typeface="Segoe UI" panose="020B0502040204020203" pitchFamily="34" charset="0"/>
                </a:rPr>
                <a:t>Member of the IFPO</a:t>
              </a:r>
              <a:endParaRPr lang="en-US" sz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10FF0A1-FA7A-2219-43D1-FBAE0C50ACC4}"/>
                </a:ext>
              </a:extLst>
            </p:cNvPr>
            <p:cNvSpPr txBox="1"/>
            <p:nvPr/>
          </p:nvSpPr>
          <p:spPr>
            <a:xfrm>
              <a:off x="5691541" y="3317275"/>
              <a:ext cx="250619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0" i="0" u="none" strike="noStrike" baseline="0" dirty="0">
                  <a:latin typeface="Segoe UI" panose="020B0502040204020203" pitchFamily="34" charset="0"/>
                  <a:cs typeface="Segoe UI" panose="020B0502040204020203" pitchFamily="34" charset="0"/>
                </a:rPr>
                <a:t>Completion of comprehensive CPOI application</a:t>
              </a:r>
              <a:endParaRPr lang="en-US" sz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019683-B3F9-FDA5-57F6-85675EA4F911}"/>
                </a:ext>
              </a:extLst>
            </p:cNvPr>
            <p:cNvSpPr txBox="1"/>
            <p:nvPr/>
          </p:nvSpPr>
          <p:spPr>
            <a:xfrm>
              <a:off x="1233716" y="2504054"/>
              <a:ext cx="65243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4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02D7599-56D9-6680-3F0A-2FC682848BB5}"/>
                </a:ext>
              </a:extLst>
            </p:cNvPr>
            <p:cNvSpPr txBox="1"/>
            <p:nvPr/>
          </p:nvSpPr>
          <p:spPr>
            <a:xfrm>
              <a:off x="3851992" y="2504054"/>
              <a:ext cx="65243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5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45BD54E-5DA7-C684-96A0-DC92F6008DB6}"/>
                </a:ext>
              </a:extLst>
            </p:cNvPr>
            <p:cNvSpPr txBox="1"/>
            <p:nvPr/>
          </p:nvSpPr>
          <p:spPr>
            <a:xfrm>
              <a:off x="6470270" y="2504054"/>
              <a:ext cx="65243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6</a:t>
              </a:r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976767CA-C0C2-A8FB-E782-DA73E025BF4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395" t="14419" r="52351" b="57360"/>
          <a:stretch/>
        </p:blipFill>
        <p:spPr>
          <a:xfrm>
            <a:off x="600443" y="274496"/>
            <a:ext cx="1115811" cy="97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25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EC9E3-ED88-F3F0-5D94-75BED465C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1CA459-E103-1913-A9E0-B699136ADA8E}"/>
              </a:ext>
            </a:extLst>
          </p:cNvPr>
          <p:cNvSpPr txBox="1"/>
          <p:nvPr/>
        </p:nvSpPr>
        <p:spPr>
          <a:xfrm>
            <a:off x="242430" y="196102"/>
            <a:ext cx="2348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Contact Us For Agreement</a:t>
            </a:r>
            <a:endParaRPr lang="en-ID" sz="12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F5AF94-7759-72F6-EE7D-B81713651DA8}"/>
              </a:ext>
            </a:extLst>
          </p:cNvPr>
          <p:cNvSpPr txBox="1"/>
          <p:nvPr/>
        </p:nvSpPr>
        <p:spPr>
          <a:xfrm>
            <a:off x="2697690" y="196102"/>
            <a:ext cx="1891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+65 156 7661 9872</a:t>
            </a:r>
            <a:endParaRPr lang="en-ID" sz="12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DF7063-3525-E82D-4AA6-2DC6A7D1787B}"/>
              </a:ext>
            </a:extLst>
          </p:cNvPr>
          <p:cNvSpPr/>
          <p:nvPr/>
        </p:nvSpPr>
        <p:spPr>
          <a:xfrm>
            <a:off x="0" y="1134"/>
            <a:ext cx="12192000" cy="16315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6447284-D221-9BC7-CC2C-652E54D0BC7F}"/>
              </a:ext>
            </a:extLst>
          </p:cNvPr>
          <p:cNvSpPr/>
          <p:nvPr/>
        </p:nvSpPr>
        <p:spPr>
          <a:xfrm>
            <a:off x="502171" y="196102"/>
            <a:ext cx="1297815" cy="1200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9F094F2-A45B-87F3-C8E0-EA2D754C1A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1773" r="-8877" b="-7469"/>
          <a:stretch/>
        </p:blipFill>
        <p:spPr>
          <a:xfrm>
            <a:off x="542120" y="305040"/>
            <a:ext cx="1217916" cy="982450"/>
          </a:xfrm>
          <a:prstGeom prst="ellipse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52F88B6B-5730-9AA1-F006-57B64DE5F869}"/>
              </a:ext>
            </a:extLst>
          </p:cNvPr>
          <p:cNvSpPr/>
          <p:nvPr/>
        </p:nvSpPr>
        <p:spPr>
          <a:xfrm>
            <a:off x="10467936" y="196101"/>
            <a:ext cx="1297815" cy="1200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 descr="A logo with a globe and text&#10;&#10;Description automatically generated">
            <a:extLst>
              <a:ext uri="{FF2B5EF4-FFF2-40B4-BE49-F238E27FC236}">
                <a16:creationId xmlns:a16="http://schemas.microsoft.com/office/drawing/2014/main" id="{5679AF8B-E6AF-09D1-61F1-EC5B913CC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389" y="363234"/>
            <a:ext cx="1158440" cy="85489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DD17A32-DB74-0413-FA0F-960972585F70}"/>
              </a:ext>
            </a:extLst>
          </p:cNvPr>
          <p:cNvSpPr txBox="1"/>
          <p:nvPr/>
        </p:nvSpPr>
        <p:spPr>
          <a:xfrm>
            <a:off x="1863438" y="524512"/>
            <a:ext cx="85285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MSI Application Process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72FA7F-9D3B-60D4-4C89-763C0E7B055C}"/>
              </a:ext>
            </a:extLst>
          </p:cNvPr>
          <p:cNvSpPr txBox="1"/>
          <p:nvPr/>
        </p:nvSpPr>
        <p:spPr>
          <a:xfrm>
            <a:off x="0" y="1847012"/>
            <a:ext cx="8013967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To Become An MSI, Applicants Will Enter A Peer Review Process:</a:t>
            </a:r>
          </a:p>
        </p:txBody>
      </p:sp>
      <p:sp>
        <p:nvSpPr>
          <p:cNvPr id="12" name="Freeform: Shape 37">
            <a:extLst>
              <a:ext uri="{FF2B5EF4-FFF2-40B4-BE49-F238E27FC236}">
                <a16:creationId xmlns:a16="http://schemas.microsoft.com/office/drawing/2014/main" id="{D207CFC8-E140-196D-97A1-F987FFC3C214}"/>
              </a:ext>
            </a:extLst>
          </p:cNvPr>
          <p:cNvSpPr/>
          <p:nvPr/>
        </p:nvSpPr>
        <p:spPr>
          <a:xfrm>
            <a:off x="1101877" y="2423163"/>
            <a:ext cx="132282" cy="95045"/>
          </a:xfrm>
          <a:custGeom>
            <a:avLst/>
            <a:gdLst>
              <a:gd name="connsiteX0" fmla="*/ 43380 w 86963"/>
              <a:gd name="connsiteY0" fmla="*/ -204 h 62483"/>
              <a:gd name="connsiteX1" fmla="*/ 43380 w 86963"/>
              <a:gd name="connsiteY1" fmla="*/ -204 h 62483"/>
              <a:gd name="connsiteX2" fmla="*/ -54 w 86963"/>
              <a:gd name="connsiteY2" fmla="*/ 43230 h 62483"/>
              <a:gd name="connsiteX3" fmla="*/ -54 w 86963"/>
              <a:gd name="connsiteY3" fmla="*/ 62280 h 62483"/>
              <a:gd name="connsiteX4" fmla="*/ 86909 w 86963"/>
              <a:gd name="connsiteY4" fmla="*/ 62280 h 62483"/>
              <a:gd name="connsiteX5" fmla="*/ 86909 w 86963"/>
              <a:gd name="connsiteY5" fmla="*/ 43230 h 62483"/>
              <a:gd name="connsiteX6" fmla="*/ 43380 w 86963"/>
              <a:gd name="connsiteY6" fmla="*/ -204 h 6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963" h="62483">
                <a:moveTo>
                  <a:pt x="43380" y="-204"/>
                </a:moveTo>
                <a:lnTo>
                  <a:pt x="43380" y="-204"/>
                </a:lnTo>
                <a:cubicBezTo>
                  <a:pt x="19392" y="-204"/>
                  <a:pt x="-54" y="19246"/>
                  <a:pt x="-54" y="43230"/>
                </a:cubicBezTo>
                <a:lnTo>
                  <a:pt x="-54" y="62280"/>
                </a:lnTo>
                <a:lnTo>
                  <a:pt x="86909" y="62280"/>
                </a:lnTo>
                <a:lnTo>
                  <a:pt x="86909" y="43230"/>
                </a:lnTo>
                <a:cubicBezTo>
                  <a:pt x="86857" y="19227"/>
                  <a:pt x="67383" y="-204"/>
                  <a:pt x="43380" y="-204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PK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Freeform: Shape 38">
            <a:extLst>
              <a:ext uri="{FF2B5EF4-FFF2-40B4-BE49-F238E27FC236}">
                <a16:creationId xmlns:a16="http://schemas.microsoft.com/office/drawing/2014/main" id="{B5845AA9-59C1-702F-F8EA-0B8BB13C8D25}"/>
              </a:ext>
            </a:extLst>
          </p:cNvPr>
          <p:cNvSpPr/>
          <p:nvPr/>
        </p:nvSpPr>
        <p:spPr>
          <a:xfrm>
            <a:off x="1886154" y="2423163"/>
            <a:ext cx="132282" cy="95045"/>
          </a:xfrm>
          <a:custGeom>
            <a:avLst/>
            <a:gdLst>
              <a:gd name="connsiteX0" fmla="*/ 43380 w 86963"/>
              <a:gd name="connsiteY0" fmla="*/ -204 h 62483"/>
              <a:gd name="connsiteX1" fmla="*/ 43380 w 86963"/>
              <a:gd name="connsiteY1" fmla="*/ -204 h 62483"/>
              <a:gd name="connsiteX2" fmla="*/ 86909 w 86963"/>
              <a:gd name="connsiteY2" fmla="*/ 43230 h 62483"/>
              <a:gd name="connsiteX3" fmla="*/ 86909 w 86963"/>
              <a:gd name="connsiteY3" fmla="*/ 62280 h 62483"/>
              <a:gd name="connsiteX4" fmla="*/ -54 w 86963"/>
              <a:gd name="connsiteY4" fmla="*/ 62280 h 62483"/>
              <a:gd name="connsiteX5" fmla="*/ -54 w 86963"/>
              <a:gd name="connsiteY5" fmla="*/ 43230 h 62483"/>
              <a:gd name="connsiteX6" fmla="*/ 43380 w 86963"/>
              <a:gd name="connsiteY6" fmla="*/ -204 h 6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963" h="62483">
                <a:moveTo>
                  <a:pt x="43380" y="-204"/>
                </a:moveTo>
                <a:lnTo>
                  <a:pt x="43380" y="-204"/>
                </a:lnTo>
                <a:cubicBezTo>
                  <a:pt x="67383" y="-204"/>
                  <a:pt x="86852" y="19227"/>
                  <a:pt x="86909" y="43230"/>
                </a:cubicBezTo>
                <a:lnTo>
                  <a:pt x="86909" y="62280"/>
                </a:lnTo>
                <a:lnTo>
                  <a:pt x="-54" y="62280"/>
                </a:lnTo>
                <a:lnTo>
                  <a:pt x="-54" y="43230"/>
                </a:lnTo>
                <a:cubicBezTo>
                  <a:pt x="-54" y="19246"/>
                  <a:pt x="19396" y="-204"/>
                  <a:pt x="43380" y="-204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PK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Freeform: Shape 36">
            <a:extLst>
              <a:ext uri="{FF2B5EF4-FFF2-40B4-BE49-F238E27FC236}">
                <a16:creationId xmlns:a16="http://schemas.microsoft.com/office/drawing/2014/main" id="{7C9053BB-D924-F510-AD11-561F4554048A}"/>
              </a:ext>
            </a:extLst>
          </p:cNvPr>
          <p:cNvSpPr/>
          <p:nvPr/>
        </p:nvSpPr>
        <p:spPr>
          <a:xfrm>
            <a:off x="1167946" y="2423597"/>
            <a:ext cx="784277" cy="94176"/>
          </a:xfrm>
          <a:custGeom>
            <a:avLst/>
            <a:gdLst>
              <a:gd name="connsiteX0" fmla="*/ 515534 w 515588"/>
              <a:gd name="connsiteY0" fmla="*/ -204 h 61912"/>
              <a:gd name="connsiteX1" fmla="*/ -54 w 515588"/>
              <a:gd name="connsiteY1" fmla="*/ -204 h 61912"/>
              <a:gd name="connsiteX2" fmla="*/ 43190 w 515588"/>
              <a:gd name="connsiteY2" fmla="*/ 61709 h 61912"/>
              <a:gd name="connsiteX3" fmla="*/ 471814 w 515588"/>
              <a:gd name="connsiteY3" fmla="*/ 61137 h 61912"/>
              <a:gd name="connsiteX4" fmla="*/ 471814 w 515588"/>
              <a:gd name="connsiteY4" fmla="*/ 60566 h 6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588" h="61912">
                <a:moveTo>
                  <a:pt x="515534" y="-204"/>
                </a:moveTo>
                <a:lnTo>
                  <a:pt x="-54" y="-204"/>
                </a:lnTo>
                <a:lnTo>
                  <a:pt x="43190" y="61709"/>
                </a:lnTo>
                <a:lnTo>
                  <a:pt x="471814" y="61137"/>
                </a:lnTo>
                <a:lnTo>
                  <a:pt x="471814" y="6056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PK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Freeform: Shape 46">
            <a:extLst>
              <a:ext uri="{FF2B5EF4-FFF2-40B4-BE49-F238E27FC236}">
                <a16:creationId xmlns:a16="http://schemas.microsoft.com/office/drawing/2014/main" id="{0764430F-959A-3C85-A5EB-2E0C7B52B217}"/>
              </a:ext>
            </a:extLst>
          </p:cNvPr>
          <p:cNvSpPr/>
          <p:nvPr/>
        </p:nvSpPr>
        <p:spPr>
          <a:xfrm>
            <a:off x="3720154" y="2423163"/>
            <a:ext cx="132282" cy="95045"/>
          </a:xfrm>
          <a:custGeom>
            <a:avLst/>
            <a:gdLst>
              <a:gd name="connsiteX0" fmla="*/ 43380 w 86963"/>
              <a:gd name="connsiteY0" fmla="*/ -204 h 62483"/>
              <a:gd name="connsiteX1" fmla="*/ 43380 w 86963"/>
              <a:gd name="connsiteY1" fmla="*/ -204 h 62483"/>
              <a:gd name="connsiteX2" fmla="*/ -54 w 86963"/>
              <a:gd name="connsiteY2" fmla="*/ 43230 h 62483"/>
              <a:gd name="connsiteX3" fmla="*/ -54 w 86963"/>
              <a:gd name="connsiteY3" fmla="*/ 62280 h 62483"/>
              <a:gd name="connsiteX4" fmla="*/ 86909 w 86963"/>
              <a:gd name="connsiteY4" fmla="*/ 62280 h 62483"/>
              <a:gd name="connsiteX5" fmla="*/ 86909 w 86963"/>
              <a:gd name="connsiteY5" fmla="*/ 43230 h 62483"/>
              <a:gd name="connsiteX6" fmla="*/ 43380 w 86963"/>
              <a:gd name="connsiteY6" fmla="*/ -204 h 6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963" h="62483">
                <a:moveTo>
                  <a:pt x="43380" y="-204"/>
                </a:moveTo>
                <a:lnTo>
                  <a:pt x="43380" y="-204"/>
                </a:lnTo>
                <a:cubicBezTo>
                  <a:pt x="19392" y="-204"/>
                  <a:pt x="-54" y="19246"/>
                  <a:pt x="-54" y="43230"/>
                </a:cubicBezTo>
                <a:lnTo>
                  <a:pt x="-54" y="62280"/>
                </a:lnTo>
                <a:lnTo>
                  <a:pt x="86909" y="62280"/>
                </a:lnTo>
                <a:lnTo>
                  <a:pt x="86909" y="43230"/>
                </a:lnTo>
                <a:cubicBezTo>
                  <a:pt x="86857" y="19227"/>
                  <a:pt x="67383" y="-204"/>
                  <a:pt x="43380" y="-204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PK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Freeform: Shape 47">
            <a:extLst>
              <a:ext uri="{FF2B5EF4-FFF2-40B4-BE49-F238E27FC236}">
                <a16:creationId xmlns:a16="http://schemas.microsoft.com/office/drawing/2014/main" id="{E957EDAF-EC60-99E6-99F7-B14B0B2BE497}"/>
              </a:ext>
            </a:extLst>
          </p:cNvPr>
          <p:cNvSpPr/>
          <p:nvPr/>
        </p:nvSpPr>
        <p:spPr>
          <a:xfrm>
            <a:off x="4504431" y="2423163"/>
            <a:ext cx="132282" cy="95045"/>
          </a:xfrm>
          <a:custGeom>
            <a:avLst/>
            <a:gdLst>
              <a:gd name="connsiteX0" fmla="*/ 43380 w 86963"/>
              <a:gd name="connsiteY0" fmla="*/ -204 h 62483"/>
              <a:gd name="connsiteX1" fmla="*/ 43380 w 86963"/>
              <a:gd name="connsiteY1" fmla="*/ -204 h 62483"/>
              <a:gd name="connsiteX2" fmla="*/ 86909 w 86963"/>
              <a:gd name="connsiteY2" fmla="*/ 43230 h 62483"/>
              <a:gd name="connsiteX3" fmla="*/ 86909 w 86963"/>
              <a:gd name="connsiteY3" fmla="*/ 62280 h 62483"/>
              <a:gd name="connsiteX4" fmla="*/ -54 w 86963"/>
              <a:gd name="connsiteY4" fmla="*/ 62280 h 62483"/>
              <a:gd name="connsiteX5" fmla="*/ -54 w 86963"/>
              <a:gd name="connsiteY5" fmla="*/ 43230 h 62483"/>
              <a:gd name="connsiteX6" fmla="*/ 43380 w 86963"/>
              <a:gd name="connsiteY6" fmla="*/ -204 h 6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963" h="62483">
                <a:moveTo>
                  <a:pt x="43380" y="-204"/>
                </a:moveTo>
                <a:lnTo>
                  <a:pt x="43380" y="-204"/>
                </a:lnTo>
                <a:cubicBezTo>
                  <a:pt x="67383" y="-204"/>
                  <a:pt x="86852" y="19227"/>
                  <a:pt x="86909" y="43230"/>
                </a:cubicBezTo>
                <a:lnTo>
                  <a:pt x="86909" y="62280"/>
                </a:lnTo>
                <a:lnTo>
                  <a:pt x="-54" y="62280"/>
                </a:lnTo>
                <a:lnTo>
                  <a:pt x="-54" y="43230"/>
                </a:lnTo>
                <a:cubicBezTo>
                  <a:pt x="-54" y="19246"/>
                  <a:pt x="19396" y="-204"/>
                  <a:pt x="43380" y="-204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PK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Freeform: Shape 49">
            <a:extLst>
              <a:ext uri="{FF2B5EF4-FFF2-40B4-BE49-F238E27FC236}">
                <a16:creationId xmlns:a16="http://schemas.microsoft.com/office/drawing/2014/main" id="{885D18B9-BF31-BAF9-1440-2FE11A91D107}"/>
              </a:ext>
            </a:extLst>
          </p:cNvPr>
          <p:cNvSpPr/>
          <p:nvPr/>
        </p:nvSpPr>
        <p:spPr>
          <a:xfrm>
            <a:off x="3786223" y="2423597"/>
            <a:ext cx="784277" cy="94176"/>
          </a:xfrm>
          <a:custGeom>
            <a:avLst/>
            <a:gdLst>
              <a:gd name="connsiteX0" fmla="*/ 515534 w 515588"/>
              <a:gd name="connsiteY0" fmla="*/ -204 h 61912"/>
              <a:gd name="connsiteX1" fmla="*/ -54 w 515588"/>
              <a:gd name="connsiteY1" fmla="*/ -204 h 61912"/>
              <a:gd name="connsiteX2" fmla="*/ 43190 w 515588"/>
              <a:gd name="connsiteY2" fmla="*/ 61709 h 61912"/>
              <a:gd name="connsiteX3" fmla="*/ 471814 w 515588"/>
              <a:gd name="connsiteY3" fmla="*/ 61137 h 61912"/>
              <a:gd name="connsiteX4" fmla="*/ 471814 w 515588"/>
              <a:gd name="connsiteY4" fmla="*/ 60566 h 6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588" h="61912">
                <a:moveTo>
                  <a:pt x="515534" y="-204"/>
                </a:moveTo>
                <a:lnTo>
                  <a:pt x="-54" y="-204"/>
                </a:lnTo>
                <a:lnTo>
                  <a:pt x="43190" y="61709"/>
                </a:lnTo>
                <a:lnTo>
                  <a:pt x="471814" y="61137"/>
                </a:lnTo>
                <a:lnTo>
                  <a:pt x="471814" y="6056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PK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Freeform: Shape 56">
            <a:extLst>
              <a:ext uri="{FF2B5EF4-FFF2-40B4-BE49-F238E27FC236}">
                <a16:creationId xmlns:a16="http://schemas.microsoft.com/office/drawing/2014/main" id="{6C840FD8-C6F4-FA01-F845-0A515B567FDD}"/>
              </a:ext>
            </a:extLst>
          </p:cNvPr>
          <p:cNvSpPr/>
          <p:nvPr/>
        </p:nvSpPr>
        <p:spPr>
          <a:xfrm>
            <a:off x="6338431" y="2423163"/>
            <a:ext cx="132282" cy="95045"/>
          </a:xfrm>
          <a:custGeom>
            <a:avLst/>
            <a:gdLst>
              <a:gd name="connsiteX0" fmla="*/ 43380 w 86963"/>
              <a:gd name="connsiteY0" fmla="*/ -204 h 62483"/>
              <a:gd name="connsiteX1" fmla="*/ 43380 w 86963"/>
              <a:gd name="connsiteY1" fmla="*/ -204 h 62483"/>
              <a:gd name="connsiteX2" fmla="*/ -54 w 86963"/>
              <a:gd name="connsiteY2" fmla="*/ 43230 h 62483"/>
              <a:gd name="connsiteX3" fmla="*/ -54 w 86963"/>
              <a:gd name="connsiteY3" fmla="*/ 62280 h 62483"/>
              <a:gd name="connsiteX4" fmla="*/ 86909 w 86963"/>
              <a:gd name="connsiteY4" fmla="*/ 62280 h 62483"/>
              <a:gd name="connsiteX5" fmla="*/ 86909 w 86963"/>
              <a:gd name="connsiteY5" fmla="*/ 43230 h 62483"/>
              <a:gd name="connsiteX6" fmla="*/ 43380 w 86963"/>
              <a:gd name="connsiteY6" fmla="*/ -204 h 6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963" h="62483">
                <a:moveTo>
                  <a:pt x="43380" y="-204"/>
                </a:moveTo>
                <a:lnTo>
                  <a:pt x="43380" y="-204"/>
                </a:lnTo>
                <a:cubicBezTo>
                  <a:pt x="19392" y="-204"/>
                  <a:pt x="-54" y="19246"/>
                  <a:pt x="-54" y="43230"/>
                </a:cubicBezTo>
                <a:lnTo>
                  <a:pt x="-54" y="62280"/>
                </a:lnTo>
                <a:lnTo>
                  <a:pt x="86909" y="62280"/>
                </a:lnTo>
                <a:lnTo>
                  <a:pt x="86909" y="43230"/>
                </a:lnTo>
                <a:cubicBezTo>
                  <a:pt x="86857" y="19227"/>
                  <a:pt x="67383" y="-204"/>
                  <a:pt x="43380" y="-204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PK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Freeform: Shape 57">
            <a:extLst>
              <a:ext uri="{FF2B5EF4-FFF2-40B4-BE49-F238E27FC236}">
                <a16:creationId xmlns:a16="http://schemas.microsoft.com/office/drawing/2014/main" id="{4FA87C99-BE8D-8C47-CC4B-B3362FF2C835}"/>
              </a:ext>
            </a:extLst>
          </p:cNvPr>
          <p:cNvSpPr/>
          <p:nvPr/>
        </p:nvSpPr>
        <p:spPr>
          <a:xfrm>
            <a:off x="7122708" y="2423163"/>
            <a:ext cx="132282" cy="95045"/>
          </a:xfrm>
          <a:custGeom>
            <a:avLst/>
            <a:gdLst>
              <a:gd name="connsiteX0" fmla="*/ 43380 w 86963"/>
              <a:gd name="connsiteY0" fmla="*/ -204 h 62483"/>
              <a:gd name="connsiteX1" fmla="*/ 43380 w 86963"/>
              <a:gd name="connsiteY1" fmla="*/ -204 h 62483"/>
              <a:gd name="connsiteX2" fmla="*/ 86909 w 86963"/>
              <a:gd name="connsiteY2" fmla="*/ 43230 h 62483"/>
              <a:gd name="connsiteX3" fmla="*/ 86909 w 86963"/>
              <a:gd name="connsiteY3" fmla="*/ 62280 h 62483"/>
              <a:gd name="connsiteX4" fmla="*/ -54 w 86963"/>
              <a:gd name="connsiteY4" fmla="*/ 62280 h 62483"/>
              <a:gd name="connsiteX5" fmla="*/ -54 w 86963"/>
              <a:gd name="connsiteY5" fmla="*/ 43230 h 62483"/>
              <a:gd name="connsiteX6" fmla="*/ 43380 w 86963"/>
              <a:gd name="connsiteY6" fmla="*/ -204 h 6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963" h="62483">
                <a:moveTo>
                  <a:pt x="43380" y="-204"/>
                </a:moveTo>
                <a:lnTo>
                  <a:pt x="43380" y="-204"/>
                </a:lnTo>
                <a:cubicBezTo>
                  <a:pt x="67383" y="-204"/>
                  <a:pt x="86852" y="19227"/>
                  <a:pt x="86909" y="43230"/>
                </a:cubicBezTo>
                <a:lnTo>
                  <a:pt x="86909" y="62280"/>
                </a:lnTo>
                <a:lnTo>
                  <a:pt x="-54" y="62280"/>
                </a:lnTo>
                <a:lnTo>
                  <a:pt x="-54" y="43230"/>
                </a:lnTo>
                <a:cubicBezTo>
                  <a:pt x="-54" y="19246"/>
                  <a:pt x="19396" y="-204"/>
                  <a:pt x="43380" y="-204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PK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Freeform: Shape 59">
            <a:extLst>
              <a:ext uri="{FF2B5EF4-FFF2-40B4-BE49-F238E27FC236}">
                <a16:creationId xmlns:a16="http://schemas.microsoft.com/office/drawing/2014/main" id="{8D5E70F4-274A-4B91-E6D2-223FFC14C473}"/>
              </a:ext>
            </a:extLst>
          </p:cNvPr>
          <p:cNvSpPr/>
          <p:nvPr/>
        </p:nvSpPr>
        <p:spPr>
          <a:xfrm>
            <a:off x="6404500" y="2423597"/>
            <a:ext cx="784277" cy="94176"/>
          </a:xfrm>
          <a:custGeom>
            <a:avLst/>
            <a:gdLst>
              <a:gd name="connsiteX0" fmla="*/ 515534 w 515588"/>
              <a:gd name="connsiteY0" fmla="*/ -204 h 61912"/>
              <a:gd name="connsiteX1" fmla="*/ -54 w 515588"/>
              <a:gd name="connsiteY1" fmla="*/ -204 h 61912"/>
              <a:gd name="connsiteX2" fmla="*/ 43190 w 515588"/>
              <a:gd name="connsiteY2" fmla="*/ 61709 h 61912"/>
              <a:gd name="connsiteX3" fmla="*/ 471814 w 515588"/>
              <a:gd name="connsiteY3" fmla="*/ 61137 h 61912"/>
              <a:gd name="connsiteX4" fmla="*/ 471814 w 515588"/>
              <a:gd name="connsiteY4" fmla="*/ 60566 h 6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588" h="61912">
                <a:moveTo>
                  <a:pt x="515534" y="-204"/>
                </a:moveTo>
                <a:lnTo>
                  <a:pt x="-54" y="-204"/>
                </a:lnTo>
                <a:lnTo>
                  <a:pt x="43190" y="61709"/>
                </a:lnTo>
                <a:lnTo>
                  <a:pt x="471814" y="61137"/>
                </a:lnTo>
                <a:lnTo>
                  <a:pt x="471814" y="6056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PK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Freeform: Shape 63">
            <a:extLst>
              <a:ext uri="{FF2B5EF4-FFF2-40B4-BE49-F238E27FC236}">
                <a16:creationId xmlns:a16="http://schemas.microsoft.com/office/drawing/2014/main" id="{7C647043-AB8D-9DDE-39C4-C3180C7E0350}"/>
              </a:ext>
            </a:extLst>
          </p:cNvPr>
          <p:cNvSpPr/>
          <p:nvPr/>
        </p:nvSpPr>
        <p:spPr>
          <a:xfrm>
            <a:off x="2411015" y="4613400"/>
            <a:ext cx="132282" cy="95045"/>
          </a:xfrm>
          <a:custGeom>
            <a:avLst/>
            <a:gdLst>
              <a:gd name="connsiteX0" fmla="*/ 43380 w 86963"/>
              <a:gd name="connsiteY0" fmla="*/ -204 h 62483"/>
              <a:gd name="connsiteX1" fmla="*/ 43380 w 86963"/>
              <a:gd name="connsiteY1" fmla="*/ -204 h 62483"/>
              <a:gd name="connsiteX2" fmla="*/ -54 w 86963"/>
              <a:gd name="connsiteY2" fmla="*/ 43230 h 62483"/>
              <a:gd name="connsiteX3" fmla="*/ -54 w 86963"/>
              <a:gd name="connsiteY3" fmla="*/ 62280 h 62483"/>
              <a:gd name="connsiteX4" fmla="*/ 86909 w 86963"/>
              <a:gd name="connsiteY4" fmla="*/ 62280 h 62483"/>
              <a:gd name="connsiteX5" fmla="*/ 86909 w 86963"/>
              <a:gd name="connsiteY5" fmla="*/ 43230 h 62483"/>
              <a:gd name="connsiteX6" fmla="*/ 43380 w 86963"/>
              <a:gd name="connsiteY6" fmla="*/ -204 h 6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963" h="62483">
                <a:moveTo>
                  <a:pt x="43380" y="-204"/>
                </a:moveTo>
                <a:lnTo>
                  <a:pt x="43380" y="-204"/>
                </a:lnTo>
                <a:cubicBezTo>
                  <a:pt x="19392" y="-204"/>
                  <a:pt x="-54" y="19246"/>
                  <a:pt x="-54" y="43230"/>
                </a:cubicBezTo>
                <a:lnTo>
                  <a:pt x="-54" y="62280"/>
                </a:lnTo>
                <a:lnTo>
                  <a:pt x="86909" y="62280"/>
                </a:lnTo>
                <a:lnTo>
                  <a:pt x="86909" y="43230"/>
                </a:lnTo>
                <a:cubicBezTo>
                  <a:pt x="86857" y="19227"/>
                  <a:pt x="67383" y="-204"/>
                  <a:pt x="43380" y="-204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PK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Freeform: Shape 64">
            <a:extLst>
              <a:ext uri="{FF2B5EF4-FFF2-40B4-BE49-F238E27FC236}">
                <a16:creationId xmlns:a16="http://schemas.microsoft.com/office/drawing/2014/main" id="{DD8A0326-68D8-AB1D-452E-52008FAD2542}"/>
              </a:ext>
            </a:extLst>
          </p:cNvPr>
          <p:cNvSpPr/>
          <p:nvPr/>
        </p:nvSpPr>
        <p:spPr>
          <a:xfrm>
            <a:off x="3195292" y="4613400"/>
            <a:ext cx="132282" cy="95045"/>
          </a:xfrm>
          <a:custGeom>
            <a:avLst/>
            <a:gdLst>
              <a:gd name="connsiteX0" fmla="*/ 43380 w 86963"/>
              <a:gd name="connsiteY0" fmla="*/ -204 h 62483"/>
              <a:gd name="connsiteX1" fmla="*/ 43380 w 86963"/>
              <a:gd name="connsiteY1" fmla="*/ -204 h 62483"/>
              <a:gd name="connsiteX2" fmla="*/ 86909 w 86963"/>
              <a:gd name="connsiteY2" fmla="*/ 43230 h 62483"/>
              <a:gd name="connsiteX3" fmla="*/ 86909 w 86963"/>
              <a:gd name="connsiteY3" fmla="*/ 62280 h 62483"/>
              <a:gd name="connsiteX4" fmla="*/ -54 w 86963"/>
              <a:gd name="connsiteY4" fmla="*/ 62280 h 62483"/>
              <a:gd name="connsiteX5" fmla="*/ -54 w 86963"/>
              <a:gd name="connsiteY5" fmla="*/ 43230 h 62483"/>
              <a:gd name="connsiteX6" fmla="*/ 43380 w 86963"/>
              <a:gd name="connsiteY6" fmla="*/ -204 h 6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963" h="62483">
                <a:moveTo>
                  <a:pt x="43380" y="-204"/>
                </a:moveTo>
                <a:lnTo>
                  <a:pt x="43380" y="-204"/>
                </a:lnTo>
                <a:cubicBezTo>
                  <a:pt x="67383" y="-204"/>
                  <a:pt x="86852" y="19227"/>
                  <a:pt x="86909" y="43230"/>
                </a:cubicBezTo>
                <a:lnTo>
                  <a:pt x="86909" y="62280"/>
                </a:lnTo>
                <a:lnTo>
                  <a:pt x="-54" y="62280"/>
                </a:lnTo>
                <a:lnTo>
                  <a:pt x="-54" y="43230"/>
                </a:lnTo>
                <a:cubicBezTo>
                  <a:pt x="-54" y="19246"/>
                  <a:pt x="19396" y="-204"/>
                  <a:pt x="43380" y="-204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PK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Freeform: Shape 66">
            <a:extLst>
              <a:ext uri="{FF2B5EF4-FFF2-40B4-BE49-F238E27FC236}">
                <a16:creationId xmlns:a16="http://schemas.microsoft.com/office/drawing/2014/main" id="{5E927608-10A8-EFF6-1DFE-8CECE6C3B7A2}"/>
              </a:ext>
            </a:extLst>
          </p:cNvPr>
          <p:cNvSpPr/>
          <p:nvPr/>
        </p:nvSpPr>
        <p:spPr>
          <a:xfrm>
            <a:off x="2477084" y="4613834"/>
            <a:ext cx="784277" cy="94176"/>
          </a:xfrm>
          <a:custGeom>
            <a:avLst/>
            <a:gdLst>
              <a:gd name="connsiteX0" fmla="*/ 515534 w 515588"/>
              <a:gd name="connsiteY0" fmla="*/ -204 h 61912"/>
              <a:gd name="connsiteX1" fmla="*/ -54 w 515588"/>
              <a:gd name="connsiteY1" fmla="*/ -204 h 61912"/>
              <a:gd name="connsiteX2" fmla="*/ 43190 w 515588"/>
              <a:gd name="connsiteY2" fmla="*/ 61709 h 61912"/>
              <a:gd name="connsiteX3" fmla="*/ 471814 w 515588"/>
              <a:gd name="connsiteY3" fmla="*/ 61137 h 61912"/>
              <a:gd name="connsiteX4" fmla="*/ 471814 w 515588"/>
              <a:gd name="connsiteY4" fmla="*/ 60566 h 6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588" h="61912">
                <a:moveTo>
                  <a:pt x="515534" y="-204"/>
                </a:moveTo>
                <a:lnTo>
                  <a:pt x="-54" y="-204"/>
                </a:lnTo>
                <a:lnTo>
                  <a:pt x="43190" y="61709"/>
                </a:lnTo>
                <a:lnTo>
                  <a:pt x="471814" y="61137"/>
                </a:lnTo>
                <a:lnTo>
                  <a:pt x="471814" y="6056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PK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Freeform: Shape 70">
            <a:extLst>
              <a:ext uri="{FF2B5EF4-FFF2-40B4-BE49-F238E27FC236}">
                <a16:creationId xmlns:a16="http://schemas.microsoft.com/office/drawing/2014/main" id="{CEC4663D-A0DC-A5CA-D788-EB5A9D6F5BCE}"/>
              </a:ext>
            </a:extLst>
          </p:cNvPr>
          <p:cNvSpPr/>
          <p:nvPr/>
        </p:nvSpPr>
        <p:spPr>
          <a:xfrm>
            <a:off x="5029292" y="4613400"/>
            <a:ext cx="132282" cy="95045"/>
          </a:xfrm>
          <a:custGeom>
            <a:avLst/>
            <a:gdLst>
              <a:gd name="connsiteX0" fmla="*/ 43380 w 86963"/>
              <a:gd name="connsiteY0" fmla="*/ -204 h 62483"/>
              <a:gd name="connsiteX1" fmla="*/ 43380 w 86963"/>
              <a:gd name="connsiteY1" fmla="*/ -204 h 62483"/>
              <a:gd name="connsiteX2" fmla="*/ -54 w 86963"/>
              <a:gd name="connsiteY2" fmla="*/ 43230 h 62483"/>
              <a:gd name="connsiteX3" fmla="*/ -54 w 86963"/>
              <a:gd name="connsiteY3" fmla="*/ 62280 h 62483"/>
              <a:gd name="connsiteX4" fmla="*/ 86909 w 86963"/>
              <a:gd name="connsiteY4" fmla="*/ 62280 h 62483"/>
              <a:gd name="connsiteX5" fmla="*/ 86909 w 86963"/>
              <a:gd name="connsiteY5" fmla="*/ 43230 h 62483"/>
              <a:gd name="connsiteX6" fmla="*/ 43380 w 86963"/>
              <a:gd name="connsiteY6" fmla="*/ -204 h 6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963" h="62483">
                <a:moveTo>
                  <a:pt x="43380" y="-204"/>
                </a:moveTo>
                <a:lnTo>
                  <a:pt x="43380" y="-204"/>
                </a:lnTo>
                <a:cubicBezTo>
                  <a:pt x="19392" y="-204"/>
                  <a:pt x="-54" y="19246"/>
                  <a:pt x="-54" y="43230"/>
                </a:cubicBezTo>
                <a:lnTo>
                  <a:pt x="-54" y="62280"/>
                </a:lnTo>
                <a:lnTo>
                  <a:pt x="86909" y="62280"/>
                </a:lnTo>
                <a:lnTo>
                  <a:pt x="86909" y="43230"/>
                </a:lnTo>
                <a:cubicBezTo>
                  <a:pt x="86857" y="19227"/>
                  <a:pt x="67383" y="-204"/>
                  <a:pt x="43380" y="-204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PK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Freeform: Shape 71">
            <a:extLst>
              <a:ext uri="{FF2B5EF4-FFF2-40B4-BE49-F238E27FC236}">
                <a16:creationId xmlns:a16="http://schemas.microsoft.com/office/drawing/2014/main" id="{CF91DE5A-DBFA-8938-35CD-351152F878F5}"/>
              </a:ext>
            </a:extLst>
          </p:cNvPr>
          <p:cNvSpPr/>
          <p:nvPr/>
        </p:nvSpPr>
        <p:spPr>
          <a:xfrm>
            <a:off x="5813569" y="4613400"/>
            <a:ext cx="132282" cy="95045"/>
          </a:xfrm>
          <a:custGeom>
            <a:avLst/>
            <a:gdLst>
              <a:gd name="connsiteX0" fmla="*/ 43380 w 86963"/>
              <a:gd name="connsiteY0" fmla="*/ -204 h 62483"/>
              <a:gd name="connsiteX1" fmla="*/ 43380 w 86963"/>
              <a:gd name="connsiteY1" fmla="*/ -204 h 62483"/>
              <a:gd name="connsiteX2" fmla="*/ 86909 w 86963"/>
              <a:gd name="connsiteY2" fmla="*/ 43230 h 62483"/>
              <a:gd name="connsiteX3" fmla="*/ 86909 w 86963"/>
              <a:gd name="connsiteY3" fmla="*/ 62280 h 62483"/>
              <a:gd name="connsiteX4" fmla="*/ -54 w 86963"/>
              <a:gd name="connsiteY4" fmla="*/ 62280 h 62483"/>
              <a:gd name="connsiteX5" fmla="*/ -54 w 86963"/>
              <a:gd name="connsiteY5" fmla="*/ 43230 h 62483"/>
              <a:gd name="connsiteX6" fmla="*/ 43380 w 86963"/>
              <a:gd name="connsiteY6" fmla="*/ -204 h 6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963" h="62483">
                <a:moveTo>
                  <a:pt x="43380" y="-204"/>
                </a:moveTo>
                <a:lnTo>
                  <a:pt x="43380" y="-204"/>
                </a:lnTo>
                <a:cubicBezTo>
                  <a:pt x="67383" y="-204"/>
                  <a:pt x="86852" y="19227"/>
                  <a:pt x="86909" y="43230"/>
                </a:cubicBezTo>
                <a:lnTo>
                  <a:pt x="86909" y="62280"/>
                </a:lnTo>
                <a:lnTo>
                  <a:pt x="-54" y="62280"/>
                </a:lnTo>
                <a:lnTo>
                  <a:pt x="-54" y="43230"/>
                </a:lnTo>
                <a:cubicBezTo>
                  <a:pt x="-54" y="19246"/>
                  <a:pt x="19396" y="-204"/>
                  <a:pt x="43380" y="-204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PK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Freeform: Shape 73">
            <a:extLst>
              <a:ext uri="{FF2B5EF4-FFF2-40B4-BE49-F238E27FC236}">
                <a16:creationId xmlns:a16="http://schemas.microsoft.com/office/drawing/2014/main" id="{1D28EE1F-2CC6-A327-D6C1-217752B9F19F}"/>
              </a:ext>
            </a:extLst>
          </p:cNvPr>
          <p:cNvSpPr/>
          <p:nvPr/>
        </p:nvSpPr>
        <p:spPr>
          <a:xfrm>
            <a:off x="5095361" y="4613834"/>
            <a:ext cx="784277" cy="94176"/>
          </a:xfrm>
          <a:custGeom>
            <a:avLst/>
            <a:gdLst>
              <a:gd name="connsiteX0" fmla="*/ 515534 w 515588"/>
              <a:gd name="connsiteY0" fmla="*/ -204 h 61912"/>
              <a:gd name="connsiteX1" fmla="*/ -54 w 515588"/>
              <a:gd name="connsiteY1" fmla="*/ -204 h 61912"/>
              <a:gd name="connsiteX2" fmla="*/ 43190 w 515588"/>
              <a:gd name="connsiteY2" fmla="*/ 61709 h 61912"/>
              <a:gd name="connsiteX3" fmla="*/ 471814 w 515588"/>
              <a:gd name="connsiteY3" fmla="*/ 61137 h 61912"/>
              <a:gd name="connsiteX4" fmla="*/ 471814 w 515588"/>
              <a:gd name="connsiteY4" fmla="*/ 60566 h 6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588" h="61912">
                <a:moveTo>
                  <a:pt x="515534" y="-204"/>
                </a:moveTo>
                <a:lnTo>
                  <a:pt x="-54" y="-204"/>
                </a:lnTo>
                <a:lnTo>
                  <a:pt x="43190" y="61709"/>
                </a:lnTo>
                <a:lnTo>
                  <a:pt x="471814" y="61137"/>
                </a:lnTo>
                <a:lnTo>
                  <a:pt x="471814" y="6056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PK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B4423B49-08C1-0B9D-72E2-9424D2B1B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0778" y="1794744"/>
            <a:ext cx="3422509" cy="4867154"/>
          </a:xfrm>
          <a:prstGeom prst="rect">
            <a:avLst/>
          </a:prstGeom>
          <a:effectLst>
            <a:outerShdw blurRad="76200" sx="101000" sy="101000" algn="ctr" rotWithShape="0">
              <a:prstClr val="black">
                <a:alpha val="25000"/>
              </a:prstClr>
            </a:outerShdw>
          </a:effectLst>
        </p:spPr>
      </p:pic>
      <p:sp>
        <p:nvSpPr>
          <p:cNvPr id="53" name="Freeform: Shape 20">
            <a:extLst>
              <a:ext uri="{FF2B5EF4-FFF2-40B4-BE49-F238E27FC236}">
                <a16:creationId xmlns:a16="http://schemas.microsoft.com/office/drawing/2014/main" id="{B14B2A8A-C62F-88A5-8CC0-86C8B6181253}"/>
              </a:ext>
            </a:extLst>
          </p:cNvPr>
          <p:cNvSpPr/>
          <p:nvPr/>
        </p:nvSpPr>
        <p:spPr>
          <a:xfrm>
            <a:off x="342900" y="2504054"/>
            <a:ext cx="2434513" cy="1967607"/>
          </a:xfrm>
          <a:custGeom>
            <a:avLst/>
            <a:gdLst>
              <a:gd name="connsiteX0" fmla="*/ 1220629 w 1220628"/>
              <a:gd name="connsiteY0" fmla="*/ 0 h 1515332"/>
              <a:gd name="connsiteX1" fmla="*/ 1220248 w 1220628"/>
              <a:gd name="connsiteY1" fmla="*/ 1515332 h 1515332"/>
              <a:gd name="connsiteX2" fmla="*/ 0 w 1220628"/>
              <a:gd name="connsiteY2" fmla="*/ 1515332 h 1515332"/>
              <a:gd name="connsiteX3" fmla="*/ 0 w 1220628"/>
              <a:gd name="connsiteY3" fmla="*/ 0 h 1515332"/>
              <a:gd name="connsiteX4" fmla="*/ 1220629 w 1220628"/>
              <a:gd name="connsiteY4" fmla="*/ 0 h 151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628" h="1515332">
                <a:moveTo>
                  <a:pt x="1220629" y="0"/>
                </a:moveTo>
                <a:lnTo>
                  <a:pt x="1220248" y="1515332"/>
                </a:lnTo>
                <a:lnTo>
                  <a:pt x="0" y="1515332"/>
                </a:lnTo>
                <a:lnTo>
                  <a:pt x="0" y="0"/>
                </a:lnTo>
                <a:lnTo>
                  <a:pt x="1220629" y="0"/>
                </a:ln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rtlCol="0" anchor="ctr"/>
          <a:lstStyle/>
          <a:p>
            <a:pPr algn="ctr"/>
            <a:endParaRPr lang="en-PK" kern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Freeform: Shape 35">
            <a:extLst>
              <a:ext uri="{FF2B5EF4-FFF2-40B4-BE49-F238E27FC236}">
                <a16:creationId xmlns:a16="http://schemas.microsoft.com/office/drawing/2014/main" id="{7D51A1AB-FD09-6CA4-A2B1-AB9080F6D177}"/>
              </a:ext>
            </a:extLst>
          </p:cNvPr>
          <p:cNvSpPr/>
          <p:nvPr/>
        </p:nvSpPr>
        <p:spPr>
          <a:xfrm>
            <a:off x="1233716" y="2423597"/>
            <a:ext cx="652437" cy="827213"/>
          </a:xfrm>
          <a:custGeom>
            <a:avLst/>
            <a:gdLst>
              <a:gd name="connsiteX0" fmla="*/ 44147 w 428916"/>
              <a:gd name="connsiteY0" fmla="*/ -204 h 543815"/>
              <a:gd name="connsiteX1" fmla="*/ 364092 w 428916"/>
              <a:gd name="connsiteY1" fmla="*/ -204 h 543815"/>
              <a:gd name="connsiteX2" fmla="*/ 428862 w 428916"/>
              <a:gd name="connsiteY2" fmla="*/ 60851 h 543815"/>
              <a:gd name="connsiteX3" fmla="*/ 428862 w 428916"/>
              <a:gd name="connsiteY3" fmla="*/ 328790 h 543815"/>
              <a:gd name="connsiteX4" fmla="*/ 414479 w 428916"/>
              <a:gd name="connsiteY4" fmla="*/ 363651 h 543815"/>
              <a:gd name="connsiteX5" fmla="*/ 248935 w 428916"/>
              <a:gd name="connsiteY5" fmla="*/ 529196 h 543815"/>
              <a:gd name="connsiteX6" fmla="*/ 179307 w 428916"/>
              <a:gd name="connsiteY6" fmla="*/ 529196 h 543815"/>
              <a:gd name="connsiteX7" fmla="*/ 13858 w 428916"/>
              <a:gd name="connsiteY7" fmla="*/ 363651 h 543815"/>
              <a:gd name="connsiteX8" fmla="*/ -49 w 428916"/>
              <a:gd name="connsiteY8" fmla="*/ 328790 h 543815"/>
              <a:gd name="connsiteX9" fmla="*/ -49 w 428916"/>
              <a:gd name="connsiteY9" fmla="*/ 44278 h 543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916" h="543815">
                <a:moveTo>
                  <a:pt x="44147" y="-204"/>
                </a:moveTo>
                <a:lnTo>
                  <a:pt x="364092" y="-204"/>
                </a:lnTo>
                <a:lnTo>
                  <a:pt x="428862" y="60851"/>
                </a:lnTo>
                <a:lnTo>
                  <a:pt x="428862" y="328790"/>
                </a:lnTo>
                <a:cubicBezTo>
                  <a:pt x="428872" y="341858"/>
                  <a:pt x="423699" y="354393"/>
                  <a:pt x="414479" y="363651"/>
                </a:cubicBezTo>
                <a:lnTo>
                  <a:pt x="248935" y="529196"/>
                </a:lnTo>
                <a:cubicBezTo>
                  <a:pt x="229704" y="548417"/>
                  <a:pt x="198538" y="548417"/>
                  <a:pt x="179307" y="529196"/>
                </a:cubicBezTo>
                <a:lnTo>
                  <a:pt x="13858" y="363651"/>
                </a:lnTo>
                <a:cubicBezTo>
                  <a:pt x="4766" y="354345"/>
                  <a:pt x="-239" y="341801"/>
                  <a:pt x="-49" y="328790"/>
                </a:cubicBezTo>
                <a:lnTo>
                  <a:pt x="-49" y="4427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PK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Freeform: Shape 44">
            <a:extLst>
              <a:ext uri="{FF2B5EF4-FFF2-40B4-BE49-F238E27FC236}">
                <a16:creationId xmlns:a16="http://schemas.microsoft.com/office/drawing/2014/main" id="{EE4A2F9F-8290-37C2-A859-154509A62F06}"/>
              </a:ext>
            </a:extLst>
          </p:cNvPr>
          <p:cNvSpPr/>
          <p:nvPr/>
        </p:nvSpPr>
        <p:spPr>
          <a:xfrm>
            <a:off x="2961177" y="2504054"/>
            <a:ext cx="2434513" cy="1967607"/>
          </a:xfrm>
          <a:custGeom>
            <a:avLst/>
            <a:gdLst>
              <a:gd name="connsiteX0" fmla="*/ 1220629 w 1220628"/>
              <a:gd name="connsiteY0" fmla="*/ 0 h 1515332"/>
              <a:gd name="connsiteX1" fmla="*/ 1220248 w 1220628"/>
              <a:gd name="connsiteY1" fmla="*/ 1515332 h 1515332"/>
              <a:gd name="connsiteX2" fmla="*/ 0 w 1220628"/>
              <a:gd name="connsiteY2" fmla="*/ 1515332 h 1515332"/>
              <a:gd name="connsiteX3" fmla="*/ 0 w 1220628"/>
              <a:gd name="connsiteY3" fmla="*/ 0 h 1515332"/>
              <a:gd name="connsiteX4" fmla="*/ 1220629 w 1220628"/>
              <a:gd name="connsiteY4" fmla="*/ 0 h 151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628" h="1515332">
                <a:moveTo>
                  <a:pt x="1220629" y="0"/>
                </a:moveTo>
                <a:lnTo>
                  <a:pt x="1220248" y="1515332"/>
                </a:lnTo>
                <a:lnTo>
                  <a:pt x="0" y="1515332"/>
                </a:lnTo>
                <a:lnTo>
                  <a:pt x="0" y="0"/>
                </a:lnTo>
                <a:lnTo>
                  <a:pt x="1220629" y="0"/>
                </a:ln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rtlCol="0" anchor="ctr"/>
          <a:lstStyle/>
          <a:p>
            <a:pPr algn="ctr"/>
            <a:endParaRPr lang="en-PK" kern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Freeform: Shape 48">
            <a:extLst>
              <a:ext uri="{FF2B5EF4-FFF2-40B4-BE49-F238E27FC236}">
                <a16:creationId xmlns:a16="http://schemas.microsoft.com/office/drawing/2014/main" id="{726FFA82-9D67-8EDC-57A8-8F5A3DDA344F}"/>
              </a:ext>
            </a:extLst>
          </p:cNvPr>
          <p:cNvSpPr/>
          <p:nvPr/>
        </p:nvSpPr>
        <p:spPr>
          <a:xfrm>
            <a:off x="3851993" y="2423597"/>
            <a:ext cx="652437" cy="827213"/>
          </a:xfrm>
          <a:custGeom>
            <a:avLst/>
            <a:gdLst>
              <a:gd name="connsiteX0" fmla="*/ 44147 w 428916"/>
              <a:gd name="connsiteY0" fmla="*/ -204 h 543815"/>
              <a:gd name="connsiteX1" fmla="*/ 364092 w 428916"/>
              <a:gd name="connsiteY1" fmla="*/ -204 h 543815"/>
              <a:gd name="connsiteX2" fmla="*/ 428862 w 428916"/>
              <a:gd name="connsiteY2" fmla="*/ 60851 h 543815"/>
              <a:gd name="connsiteX3" fmla="*/ 428862 w 428916"/>
              <a:gd name="connsiteY3" fmla="*/ 328790 h 543815"/>
              <a:gd name="connsiteX4" fmla="*/ 414479 w 428916"/>
              <a:gd name="connsiteY4" fmla="*/ 363651 h 543815"/>
              <a:gd name="connsiteX5" fmla="*/ 248935 w 428916"/>
              <a:gd name="connsiteY5" fmla="*/ 529196 h 543815"/>
              <a:gd name="connsiteX6" fmla="*/ 179307 w 428916"/>
              <a:gd name="connsiteY6" fmla="*/ 529196 h 543815"/>
              <a:gd name="connsiteX7" fmla="*/ 13858 w 428916"/>
              <a:gd name="connsiteY7" fmla="*/ 363651 h 543815"/>
              <a:gd name="connsiteX8" fmla="*/ -49 w 428916"/>
              <a:gd name="connsiteY8" fmla="*/ 328790 h 543815"/>
              <a:gd name="connsiteX9" fmla="*/ -49 w 428916"/>
              <a:gd name="connsiteY9" fmla="*/ 44278 h 543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916" h="543815">
                <a:moveTo>
                  <a:pt x="44147" y="-204"/>
                </a:moveTo>
                <a:lnTo>
                  <a:pt x="364092" y="-204"/>
                </a:lnTo>
                <a:lnTo>
                  <a:pt x="428862" y="60851"/>
                </a:lnTo>
                <a:lnTo>
                  <a:pt x="428862" y="328790"/>
                </a:lnTo>
                <a:cubicBezTo>
                  <a:pt x="428872" y="341858"/>
                  <a:pt x="423699" y="354393"/>
                  <a:pt x="414479" y="363651"/>
                </a:cubicBezTo>
                <a:lnTo>
                  <a:pt x="248935" y="529196"/>
                </a:lnTo>
                <a:cubicBezTo>
                  <a:pt x="229704" y="548417"/>
                  <a:pt x="198538" y="548417"/>
                  <a:pt x="179307" y="529196"/>
                </a:cubicBezTo>
                <a:lnTo>
                  <a:pt x="13858" y="363651"/>
                </a:lnTo>
                <a:cubicBezTo>
                  <a:pt x="4766" y="354345"/>
                  <a:pt x="-239" y="341801"/>
                  <a:pt x="-49" y="328790"/>
                </a:cubicBezTo>
                <a:lnTo>
                  <a:pt x="-49" y="4427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PK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Freeform: Shape 51">
            <a:extLst>
              <a:ext uri="{FF2B5EF4-FFF2-40B4-BE49-F238E27FC236}">
                <a16:creationId xmlns:a16="http://schemas.microsoft.com/office/drawing/2014/main" id="{668E46EC-4D59-E4A3-C995-F20713D7BB42}"/>
              </a:ext>
            </a:extLst>
          </p:cNvPr>
          <p:cNvSpPr/>
          <p:nvPr/>
        </p:nvSpPr>
        <p:spPr>
          <a:xfrm>
            <a:off x="5579454" y="2504054"/>
            <a:ext cx="2434513" cy="1967607"/>
          </a:xfrm>
          <a:custGeom>
            <a:avLst/>
            <a:gdLst>
              <a:gd name="connsiteX0" fmla="*/ 1220629 w 1220628"/>
              <a:gd name="connsiteY0" fmla="*/ 0 h 1515332"/>
              <a:gd name="connsiteX1" fmla="*/ 1220248 w 1220628"/>
              <a:gd name="connsiteY1" fmla="*/ 1515332 h 1515332"/>
              <a:gd name="connsiteX2" fmla="*/ 0 w 1220628"/>
              <a:gd name="connsiteY2" fmla="*/ 1515332 h 1515332"/>
              <a:gd name="connsiteX3" fmla="*/ 0 w 1220628"/>
              <a:gd name="connsiteY3" fmla="*/ 0 h 1515332"/>
              <a:gd name="connsiteX4" fmla="*/ 1220629 w 1220628"/>
              <a:gd name="connsiteY4" fmla="*/ 0 h 151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628" h="1515332">
                <a:moveTo>
                  <a:pt x="1220629" y="0"/>
                </a:moveTo>
                <a:lnTo>
                  <a:pt x="1220248" y="1515332"/>
                </a:lnTo>
                <a:lnTo>
                  <a:pt x="0" y="1515332"/>
                </a:lnTo>
                <a:lnTo>
                  <a:pt x="0" y="0"/>
                </a:lnTo>
                <a:lnTo>
                  <a:pt x="1220629" y="0"/>
                </a:ln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rtlCol="0" anchor="ctr"/>
          <a:lstStyle/>
          <a:p>
            <a:pPr algn="ctr"/>
            <a:endParaRPr lang="en-PK" kern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Freeform: Shape 58">
            <a:extLst>
              <a:ext uri="{FF2B5EF4-FFF2-40B4-BE49-F238E27FC236}">
                <a16:creationId xmlns:a16="http://schemas.microsoft.com/office/drawing/2014/main" id="{93008308-716F-5BBE-A5FA-F3FEA91CB649}"/>
              </a:ext>
            </a:extLst>
          </p:cNvPr>
          <p:cNvSpPr/>
          <p:nvPr/>
        </p:nvSpPr>
        <p:spPr>
          <a:xfrm>
            <a:off x="6470270" y="2423597"/>
            <a:ext cx="652437" cy="827213"/>
          </a:xfrm>
          <a:custGeom>
            <a:avLst/>
            <a:gdLst>
              <a:gd name="connsiteX0" fmla="*/ 44147 w 428916"/>
              <a:gd name="connsiteY0" fmla="*/ -204 h 543815"/>
              <a:gd name="connsiteX1" fmla="*/ 364092 w 428916"/>
              <a:gd name="connsiteY1" fmla="*/ -204 h 543815"/>
              <a:gd name="connsiteX2" fmla="*/ 428862 w 428916"/>
              <a:gd name="connsiteY2" fmla="*/ 60851 h 543815"/>
              <a:gd name="connsiteX3" fmla="*/ 428862 w 428916"/>
              <a:gd name="connsiteY3" fmla="*/ 328790 h 543815"/>
              <a:gd name="connsiteX4" fmla="*/ 414479 w 428916"/>
              <a:gd name="connsiteY4" fmla="*/ 363651 h 543815"/>
              <a:gd name="connsiteX5" fmla="*/ 248935 w 428916"/>
              <a:gd name="connsiteY5" fmla="*/ 529196 h 543815"/>
              <a:gd name="connsiteX6" fmla="*/ 179307 w 428916"/>
              <a:gd name="connsiteY6" fmla="*/ 529196 h 543815"/>
              <a:gd name="connsiteX7" fmla="*/ 13858 w 428916"/>
              <a:gd name="connsiteY7" fmla="*/ 363651 h 543815"/>
              <a:gd name="connsiteX8" fmla="*/ -49 w 428916"/>
              <a:gd name="connsiteY8" fmla="*/ 328790 h 543815"/>
              <a:gd name="connsiteX9" fmla="*/ -49 w 428916"/>
              <a:gd name="connsiteY9" fmla="*/ 44278 h 543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916" h="543815">
                <a:moveTo>
                  <a:pt x="44147" y="-204"/>
                </a:moveTo>
                <a:lnTo>
                  <a:pt x="364092" y="-204"/>
                </a:lnTo>
                <a:lnTo>
                  <a:pt x="428862" y="60851"/>
                </a:lnTo>
                <a:lnTo>
                  <a:pt x="428862" y="328790"/>
                </a:lnTo>
                <a:cubicBezTo>
                  <a:pt x="428872" y="341858"/>
                  <a:pt x="423699" y="354393"/>
                  <a:pt x="414479" y="363651"/>
                </a:cubicBezTo>
                <a:lnTo>
                  <a:pt x="248935" y="529196"/>
                </a:lnTo>
                <a:cubicBezTo>
                  <a:pt x="229704" y="548417"/>
                  <a:pt x="198538" y="548417"/>
                  <a:pt x="179307" y="529196"/>
                </a:cubicBezTo>
                <a:lnTo>
                  <a:pt x="13858" y="363651"/>
                </a:lnTo>
                <a:cubicBezTo>
                  <a:pt x="4766" y="354345"/>
                  <a:pt x="-239" y="341801"/>
                  <a:pt x="-49" y="328790"/>
                </a:cubicBezTo>
                <a:lnTo>
                  <a:pt x="-49" y="4427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PK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5" name="Freeform: Shape 61">
            <a:extLst>
              <a:ext uri="{FF2B5EF4-FFF2-40B4-BE49-F238E27FC236}">
                <a16:creationId xmlns:a16="http://schemas.microsoft.com/office/drawing/2014/main" id="{5704DF92-1AD0-7CF6-06B8-4D5AF8C1E3E8}"/>
              </a:ext>
            </a:extLst>
          </p:cNvPr>
          <p:cNvSpPr/>
          <p:nvPr/>
        </p:nvSpPr>
        <p:spPr>
          <a:xfrm>
            <a:off x="1652038" y="4694291"/>
            <a:ext cx="2434513" cy="1967607"/>
          </a:xfrm>
          <a:custGeom>
            <a:avLst/>
            <a:gdLst>
              <a:gd name="connsiteX0" fmla="*/ 1220629 w 1220628"/>
              <a:gd name="connsiteY0" fmla="*/ 0 h 1515332"/>
              <a:gd name="connsiteX1" fmla="*/ 1220248 w 1220628"/>
              <a:gd name="connsiteY1" fmla="*/ 1515332 h 1515332"/>
              <a:gd name="connsiteX2" fmla="*/ 0 w 1220628"/>
              <a:gd name="connsiteY2" fmla="*/ 1515332 h 1515332"/>
              <a:gd name="connsiteX3" fmla="*/ 0 w 1220628"/>
              <a:gd name="connsiteY3" fmla="*/ 0 h 1515332"/>
              <a:gd name="connsiteX4" fmla="*/ 1220629 w 1220628"/>
              <a:gd name="connsiteY4" fmla="*/ 0 h 151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628" h="1515332">
                <a:moveTo>
                  <a:pt x="1220629" y="0"/>
                </a:moveTo>
                <a:lnTo>
                  <a:pt x="1220248" y="1515332"/>
                </a:lnTo>
                <a:lnTo>
                  <a:pt x="0" y="1515332"/>
                </a:lnTo>
                <a:lnTo>
                  <a:pt x="0" y="0"/>
                </a:lnTo>
                <a:lnTo>
                  <a:pt x="1220629" y="0"/>
                </a:ln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rtlCol="0" anchor="ctr"/>
          <a:lstStyle/>
          <a:p>
            <a:pPr algn="ctr"/>
            <a:endParaRPr lang="en-PK" kern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6" name="Freeform: Shape 65">
            <a:extLst>
              <a:ext uri="{FF2B5EF4-FFF2-40B4-BE49-F238E27FC236}">
                <a16:creationId xmlns:a16="http://schemas.microsoft.com/office/drawing/2014/main" id="{AFCF486C-5FBD-F577-B341-F3E9867F07B6}"/>
              </a:ext>
            </a:extLst>
          </p:cNvPr>
          <p:cNvSpPr/>
          <p:nvPr/>
        </p:nvSpPr>
        <p:spPr>
          <a:xfrm>
            <a:off x="2542854" y="4613834"/>
            <a:ext cx="652437" cy="827213"/>
          </a:xfrm>
          <a:custGeom>
            <a:avLst/>
            <a:gdLst>
              <a:gd name="connsiteX0" fmla="*/ 44147 w 428916"/>
              <a:gd name="connsiteY0" fmla="*/ -204 h 543815"/>
              <a:gd name="connsiteX1" fmla="*/ 364092 w 428916"/>
              <a:gd name="connsiteY1" fmla="*/ -204 h 543815"/>
              <a:gd name="connsiteX2" fmla="*/ 428862 w 428916"/>
              <a:gd name="connsiteY2" fmla="*/ 60851 h 543815"/>
              <a:gd name="connsiteX3" fmla="*/ 428862 w 428916"/>
              <a:gd name="connsiteY3" fmla="*/ 328790 h 543815"/>
              <a:gd name="connsiteX4" fmla="*/ 414479 w 428916"/>
              <a:gd name="connsiteY4" fmla="*/ 363651 h 543815"/>
              <a:gd name="connsiteX5" fmla="*/ 248935 w 428916"/>
              <a:gd name="connsiteY5" fmla="*/ 529196 h 543815"/>
              <a:gd name="connsiteX6" fmla="*/ 179307 w 428916"/>
              <a:gd name="connsiteY6" fmla="*/ 529196 h 543815"/>
              <a:gd name="connsiteX7" fmla="*/ 13858 w 428916"/>
              <a:gd name="connsiteY7" fmla="*/ 363651 h 543815"/>
              <a:gd name="connsiteX8" fmla="*/ -49 w 428916"/>
              <a:gd name="connsiteY8" fmla="*/ 328790 h 543815"/>
              <a:gd name="connsiteX9" fmla="*/ -49 w 428916"/>
              <a:gd name="connsiteY9" fmla="*/ 44278 h 543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916" h="543815">
                <a:moveTo>
                  <a:pt x="44147" y="-204"/>
                </a:moveTo>
                <a:lnTo>
                  <a:pt x="364092" y="-204"/>
                </a:lnTo>
                <a:lnTo>
                  <a:pt x="428862" y="60851"/>
                </a:lnTo>
                <a:lnTo>
                  <a:pt x="428862" y="328790"/>
                </a:lnTo>
                <a:cubicBezTo>
                  <a:pt x="428872" y="341858"/>
                  <a:pt x="423699" y="354393"/>
                  <a:pt x="414479" y="363651"/>
                </a:cubicBezTo>
                <a:lnTo>
                  <a:pt x="248935" y="529196"/>
                </a:lnTo>
                <a:cubicBezTo>
                  <a:pt x="229704" y="548417"/>
                  <a:pt x="198538" y="548417"/>
                  <a:pt x="179307" y="529196"/>
                </a:cubicBezTo>
                <a:lnTo>
                  <a:pt x="13858" y="363651"/>
                </a:lnTo>
                <a:cubicBezTo>
                  <a:pt x="4766" y="354345"/>
                  <a:pt x="-239" y="341801"/>
                  <a:pt x="-49" y="328790"/>
                </a:cubicBezTo>
                <a:lnTo>
                  <a:pt x="-49" y="4427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PK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7" name="Freeform: Shape 68">
            <a:extLst>
              <a:ext uri="{FF2B5EF4-FFF2-40B4-BE49-F238E27FC236}">
                <a16:creationId xmlns:a16="http://schemas.microsoft.com/office/drawing/2014/main" id="{BC672844-4811-335A-137D-49FEC39A2F9D}"/>
              </a:ext>
            </a:extLst>
          </p:cNvPr>
          <p:cNvSpPr/>
          <p:nvPr/>
        </p:nvSpPr>
        <p:spPr>
          <a:xfrm>
            <a:off x="4270315" y="4694291"/>
            <a:ext cx="2434513" cy="1967607"/>
          </a:xfrm>
          <a:custGeom>
            <a:avLst/>
            <a:gdLst>
              <a:gd name="connsiteX0" fmla="*/ 1220629 w 1220628"/>
              <a:gd name="connsiteY0" fmla="*/ 0 h 1515332"/>
              <a:gd name="connsiteX1" fmla="*/ 1220248 w 1220628"/>
              <a:gd name="connsiteY1" fmla="*/ 1515332 h 1515332"/>
              <a:gd name="connsiteX2" fmla="*/ 0 w 1220628"/>
              <a:gd name="connsiteY2" fmla="*/ 1515332 h 1515332"/>
              <a:gd name="connsiteX3" fmla="*/ 0 w 1220628"/>
              <a:gd name="connsiteY3" fmla="*/ 0 h 1515332"/>
              <a:gd name="connsiteX4" fmla="*/ 1220629 w 1220628"/>
              <a:gd name="connsiteY4" fmla="*/ 0 h 151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628" h="1515332">
                <a:moveTo>
                  <a:pt x="1220629" y="0"/>
                </a:moveTo>
                <a:lnTo>
                  <a:pt x="1220248" y="1515332"/>
                </a:lnTo>
                <a:lnTo>
                  <a:pt x="0" y="1515332"/>
                </a:lnTo>
                <a:lnTo>
                  <a:pt x="0" y="0"/>
                </a:lnTo>
                <a:lnTo>
                  <a:pt x="1220629" y="0"/>
                </a:ln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rtlCol="0" anchor="ctr"/>
          <a:lstStyle/>
          <a:p>
            <a:pPr algn="ctr"/>
            <a:endParaRPr lang="en-PK" kern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8" name="Freeform: Shape 72">
            <a:extLst>
              <a:ext uri="{FF2B5EF4-FFF2-40B4-BE49-F238E27FC236}">
                <a16:creationId xmlns:a16="http://schemas.microsoft.com/office/drawing/2014/main" id="{E4C0440C-122E-0B4C-DCFD-7F280B22C83C}"/>
              </a:ext>
            </a:extLst>
          </p:cNvPr>
          <p:cNvSpPr/>
          <p:nvPr/>
        </p:nvSpPr>
        <p:spPr>
          <a:xfrm>
            <a:off x="5161131" y="4613834"/>
            <a:ext cx="652437" cy="827213"/>
          </a:xfrm>
          <a:custGeom>
            <a:avLst/>
            <a:gdLst>
              <a:gd name="connsiteX0" fmla="*/ 44147 w 428916"/>
              <a:gd name="connsiteY0" fmla="*/ -204 h 543815"/>
              <a:gd name="connsiteX1" fmla="*/ 364092 w 428916"/>
              <a:gd name="connsiteY1" fmla="*/ -204 h 543815"/>
              <a:gd name="connsiteX2" fmla="*/ 428862 w 428916"/>
              <a:gd name="connsiteY2" fmla="*/ 60851 h 543815"/>
              <a:gd name="connsiteX3" fmla="*/ 428862 w 428916"/>
              <a:gd name="connsiteY3" fmla="*/ 328790 h 543815"/>
              <a:gd name="connsiteX4" fmla="*/ 414479 w 428916"/>
              <a:gd name="connsiteY4" fmla="*/ 363651 h 543815"/>
              <a:gd name="connsiteX5" fmla="*/ 248935 w 428916"/>
              <a:gd name="connsiteY5" fmla="*/ 529196 h 543815"/>
              <a:gd name="connsiteX6" fmla="*/ 179307 w 428916"/>
              <a:gd name="connsiteY6" fmla="*/ 529196 h 543815"/>
              <a:gd name="connsiteX7" fmla="*/ 13858 w 428916"/>
              <a:gd name="connsiteY7" fmla="*/ 363651 h 543815"/>
              <a:gd name="connsiteX8" fmla="*/ -49 w 428916"/>
              <a:gd name="connsiteY8" fmla="*/ 328790 h 543815"/>
              <a:gd name="connsiteX9" fmla="*/ -49 w 428916"/>
              <a:gd name="connsiteY9" fmla="*/ 44278 h 543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916" h="543815">
                <a:moveTo>
                  <a:pt x="44147" y="-204"/>
                </a:moveTo>
                <a:lnTo>
                  <a:pt x="364092" y="-204"/>
                </a:lnTo>
                <a:lnTo>
                  <a:pt x="428862" y="60851"/>
                </a:lnTo>
                <a:lnTo>
                  <a:pt x="428862" y="328790"/>
                </a:lnTo>
                <a:cubicBezTo>
                  <a:pt x="428872" y="341858"/>
                  <a:pt x="423699" y="354393"/>
                  <a:pt x="414479" y="363651"/>
                </a:cubicBezTo>
                <a:lnTo>
                  <a:pt x="248935" y="529196"/>
                </a:lnTo>
                <a:cubicBezTo>
                  <a:pt x="229704" y="548417"/>
                  <a:pt x="198538" y="548417"/>
                  <a:pt x="179307" y="529196"/>
                </a:cubicBezTo>
                <a:lnTo>
                  <a:pt x="13858" y="363651"/>
                </a:lnTo>
                <a:cubicBezTo>
                  <a:pt x="4766" y="354345"/>
                  <a:pt x="-239" y="341801"/>
                  <a:pt x="-49" y="328790"/>
                </a:cubicBezTo>
                <a:lnTo>
                  <a:pt x="-49" y="4427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PK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D7B14A0-2B24-4DDB-CCCB-E0A2787D30CF}"/>
              </a:ext>
            </a:extLst>
          </p:cNvPr>
          <p:cNvSpPr txBox="1"/>
          <p:nvPr/>
        </p:nvSpPr>
        <p:spPr>
          <a:xfrm>
            <a:off x="454987" y="3369172"/>
            <a:ext cx="221033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Document Assessment (completed by two Assessors).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E1A5E56-3AC0-CDC6-BFD7-FA1B66613173}"/>
              </a:ext>
            </a:extLst>
          </p:cNvPr>
          <p:cNvSpPr txBox="1"/>
          <p:nvPr/>
        </p:nvSpPr>
        <p:spPr>
          <a:xfrm>
            <a:off x="3073264" y="3369172"/>
            <a:ext cx="22103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Professional Interview (completed by two Assessors).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163E801-A96D-7126-9D91-7B33A45079A4}"/>
              </a:ext>
            </a:extLst>
          </p:cNvPr>
          <p:cNvSpPr txBox="1"/>
          <p:nvPr/>
        </p:nvSpPr>
        <p:spPr>
          <a:xfrm>
            <a:off x="5691541" y="3369172"/>
            <a:ext cx="22103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Recommendation for admittance/ review to MSI Registrars.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CF3219A-60E2-E5E1-FF55-E1C1A7C89C55}"/>
              </a:ext>
            </a:extLst>
          </p:cNvPr>
          <p:cNvSpPr txBox="1"/>
          <p:nvPr/>
        </p:nvSpPr>
        <p:spPr>
          <a:xfrm>
            <a:off x="4382402" y="5565875"/>
            <a:ext cx="22103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Admittance of application as MSI.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1E5F5BAE-D63F-A294-312C-9E305CF420F3}"/>
              </a:ext>
            </a:extLst>
          </p:cNvPr>
          <p:cNvSpPr txBox="1"/>
          <p:nvPr/>
        </p:nvSpPr>
        <p:spPr>
          <a:xfrm>
            <a:off x="1764125" y="5565875"/>
            <a:ext cx="22103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Recommendation to IFPO Global Advisory Members.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38EEF00-3B53-36B2-0829-D38FA4B63B5A}"/>
              </a:ext>
            </a:extLst>
          </p:cNvPr>
          <p:cNvSpPr txBox="1"/>
          <p:nvPr/>
        </p:nvSpPr>
        <p:spPr>
          <a:xfrm>
            <a:off x="1233716" y="2504054"/>
            <a:ext cx="6524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60C20D3-C490-868E-EA54-F9ACA5CEC89C}"/>
              </a:ext>
            </a:extLst>
          </p:cNvPr>
          <p:cNvSpPr txBox="1"/>
          <p:nvPr/>
        </p:nvSpPr>
        <p:spPr>
          <a:xfrm>
            <a:off x="3851992" y="2504054"/>
            <a:ext cx="6524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E402E1B1-D758-3F61-4B1E-DA2C342D4DC0}"/>
              </a:ext>
            </a:extLst>
          </p:cNvPr>
          <p:cNvSpPr txBox="1"/>
          <p:nvPr/>
        </p:nvSpPr>
        <p:spPr>
          <a:xfrm>
            <a:off x="6470270" y="2504054"/>
            <a:ext cx="6524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09A8E5C-D084-1142-9D0F-84C62B70F3E0}"/>
              </a:ext>
            </a:extLst>
          </p:cNvPr>
          <p:cNvSpPr txBox="1"/>
          <p:nvPr/>
        </p:nvSpPr>
        <p:spPr>
          <a:xfrm>
            <a:off x="2542853" y="4704206"/>
            <a:ext cx="6524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9724746-1B1C-954C-FAED-2917469DBAFD}"/>
              </a:ext>
            </a:extLst>
          </p:cNvPr>
          <p:cNvSpPr txBox="1"/>
          <p:nvPr/>
        </p:nvSpPr>
        <p:spPr>
          <a:xfrm>
            <a:off x="5157455" y="4704206"/>
            <a:ext cx="6524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25160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E4E072-8EC8-399F-826D-852707E59440}"/>
              </a:ext>
            </a:extLst>
          </p:cNvPr>
          <p:cNvSpPr txBox="1"/>
          <p:nvPr/>
        </p:nvSpPr>
        <p:spPr>
          <a:xfrm>
            <a:off x="242430" y="196102"/>
            <a:ext cx="2348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Contact Us For Agreement</a:t>
            </a:r>
            <a:endParaRPr lang="en-ID" sz="12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11665E-A6DB-4256-4DA2-872689F72A97}"/>
              </a:ext>
            </a:extLst>
          </p:cNvPr>
          <p:cNvSpPr txBox="1"/>
          <p:nvPr/>
        </p:nvSpPr>
        <p:spPr>
          <a:xfrm>
            <a:off x="2697690" y="196102"/>
            <a:ext cx="1891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+65 156 7661 9872</a:t>
            </a:r>
            <a:endParaRPr lang="en-ID" sz="12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C6942B-F630-8912-EB8D-68A2323B3ABB}"/>
              </a:ext>
            </a:extLst>
          </p:cNvPr>
          <p:cNvSpPr/>
          <p:nvPr/>
        </p:nvSpPr>
        <p:spPr>
          <a:xfrm>
            <a:off x="0" y="1134"/>
            <a:ext cx="12192000" cy="1631532"/>
          </a:xfrm>
          <a:prstGeom prst="rect">
            <a:avLst/>
          </a:prstGeom>
          <a:solidFill>
            <a:srgbClr val="213A7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2214234-03D1-6A75-EB7E-669AC8BBCA93}"/>
              </a:ext>
            </a:extLst>
          </p:cNvPr>
          <p:cNvSpPr/>
          <p:nvPr/>
        </p:nvSpPr>
        <p:spPr>
          <a:xfrm>
            <a:off x="502171" y="196102"/>
            <a:ext cx="1297815" cy="1200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BA5EF1A-CFE2-FDF3-0C62-A3DF093056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1773" r="-8877" b="-7469"/>
          <a:stretch/>
        </p:blipFill>
        <p:spPr>
          <a:xfrm>
            <a:off x="542120" y="305040"/>
            <a:ext cx="1217916" cy="982450"/>
          </a:xfrm>
          <a:prstGeom prst="ellipse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688ABBAA-B55C-419D-6533-7E99C7AC02D6}"/>
              </a:ext>
            </a:extLst>
          </p:cNvPr>
          <p:cNvSpPr/>
          <p:nvPr/>
        </p:nvSpPr>
        <p:spPr>
          <a:xfrm>
            <a:off x="10467936" y="196101"/>
            <a:ext cx="1297815" cy="1200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 descr="A logo with a globe and text&#10;&#10;Description automatically generated">
            <a:extLst>
              <a:ext uri="{FF2B5EF4-FFF2-40B4-BE49-F238E27FC236}">
                <a16:creationId xmlns:a16="http://schemas.microsoft.com/office/drawing/2014/main" id="{9A93F447-7CD6-FF9D-1FD5-D5D1CB4BC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389" y="363234"/>
            <a:ext cx="1158440" cy="85489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6978D14-03E7-4760-DF66-BDCB36C5FADA}"/>
              </a:ext>
            </a:extLst>
          </p:cNvPr>
          <p:cNvGrpSpPr/>
          <p:nvPr/>
        </p:nvGrpSpPr>
        <p:grpSpPr>
          <a:xfrm>
            <a:off x="380999" y="2790816"/>
            <a:ext cx="11430000" cy="3065871"/>
            <a:chOff x="380999" y="2790816"/>
            <a:chExt cx="11430000" cy="3065871"/>
          </a:xfrm>
        </p:grpSpPr>
        <p:pic>
          <p:nvPicPr>
            <p:cNvPr id="2" name="Picture 1" descr="A group of colorful square boxes with question marks&#10;&#10;Description automatically generated">
              <a:extLst>
                <a:ext uri="{FF2B5EF4-FFF2-40B4-BE49-F238E27FC236}">
                  <a16:creationId xmlns:a16="http://schemas.microsoft.com/office/drawing/2014/main" id="{63B8648B-CDD1-53A4-0E1D-81279DC4EF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38" b="17438"/>
            <a:stretch/>
          </p:blipFill>
          <p:spPr>
            <a:xfrm>
              <a:off x="6903943" y="3498014"/>
              <a:ext cx="2020983" cy="23586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B256997-31F1-935C-A71F-049A17FA1854}"/>
                </a:ext>
              </a:extLst>
            </p:cNvPr>
            <p:cNvGrpSpPr/>
            <p:nvPr/>
          </p:nvGrpSpPr>
          <p:grpSpPr>
            <a:xfrm>
              <a:off x="380999" y="2790816"/>
              <a:ext cx="11430000" cy="666487"/>
              <a:chOff x="380999" y="3150666"/>
              <a:chExt cx="11430000" cy="476248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EB67DEE-0CB3-ADF7-115F-D8636ED0C600}"/>
                  </a:ext>
                </a:extLst>
              </p:cNvPr>
              <p:cNvSpPr/>
              <p:nvPr/>
            </p:nvSpPr>
            <p:spPr>
              <a:xfrm>
                <a:off x="3267076" y="3150666"/>
                <a:ext cx="5657850" cy="47624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K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32099C-AA75-A69D-7D1A-80130DC52AD5}"/>
                  </a:ext>
                </a:extLst>
              </p:cNvPr>
              <p:cNvSpPr txBox="1"/>
              <p:nvPr/>
            </p:nvSpPr>
            <p:spPr>
              <a:xfrm>
                <a:off x="380999" y="3173072"/>
                <a:ext cx="11430000" cy="417861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QUESTIONS &amp; ANSWERS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3C69C21-74F9-0050-F1B9-396B3FF6DD5E}"/>
                </a:ext>
              </a:extLst>
            </p:cNvPr>
            <p:cNvSpPr txBox="1"/>
            <p:nvPr/>
          </p:nvSpPr>
          <p:spPr>
            <a:xfrm>
              <a:off x="3269419" y="3472136"/>
              <a:ext cx="3566160" cy="1015663"/>
            </a:xfrm>
            <a:prstGeom prst="rect">
              <a:avLst/>
            </a:prstGeom>
            <a:solidFill>
              <a:srgbClr val="213A7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Want to know more ; reach us at: 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  <a:p>
              <a:pPr algn="ctr"/>
              <a:r>
                <a:rPr lang="en-US" sz="2400" dirty="0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info@ifpo.org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0264D6F-638E-EB3A-FA16-A84F51411BCC}"/>
                </a:ext>
              </a:extLst>
            </p:cNvPr>
            <p:cNvSpPr txBox="1"/>
            <p:nvPr/>
          </p:nvSpPr>
          <p:spPr>
            <a:xfrm>
              <a:off x="3269419" y="4502470"/>
              <a:ext cx="3566160" cy="1354217"/>
            </a:xfrm>
            <a:prstGeom prst="rect">
              <a:avLst/>
            </a:prstGeom>
            <a:solidFill>
              <a:srgbClr val="0F6D6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Submit your interest 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before 30</a:t>
              </a:r>
              <a:r>
                <a:rPr lang="en-US" baseline="30000" dirty="0">
                  <a:solidFill>
                    <a:schemeClr val="bg1"/>
                  </a:solidFill>
                </a:rPr>
                <a:t>th</a:t>
              </a:r>
              <a:r>
                <a:rPr lang="en-US" dirty="0">
                  <a:solidFill>
                    <a:schemeClr val="bg1"/>
                  </a:solidFill>
                </a:rPr>
                <a:t> November 2024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 to avail 20% discount</a:t>
              </a:r>
            </a:p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MSI2024#2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051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17">
      <a:dk1>
        <a:srgbClr val="1D1D1F"/>
      </a:dk1>
      <a:lt1>
        <a:sysClr val="window" lastClr="FFFFFF"/>
      </a:lt1>
      <a:dk2>
        <a:srgbClr val="0E2841"/>
      </a:dk2>
      <a:lt2>
        <a:srgbClr val="E8E8E8"/>
      </a:lt2>
      <a:accent1>
        <a:srgbClr val="213A72"/>
      </a:accent1>
      <a:accent2>
        <a:srgbClr val="0F6D6F"/>
      </a:accent2>
      <a:accent3>
        <a:srgbClr val="7F340D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639">
      <a:majorFont>
        <a:latin typeface="Barlow Condensed"/>
        <a:ea typeface=""/>
        <a:cs typeface=""/>
      </a:majorFont>
      <a:minorFont>
        <a:latin typeface="So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</TotalTime>
  <Words>615</Words>
  <Application>Microsoft Office PowerPoint</Application>
  <PresentationFormat>Widescreen</PresentationFormat>
  <Paragraphs>134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Poppins</vt:lpstr>
      <vt:lpstr>Segoe UI</vt:lpstr>
      <vt:lpstr>Arial</vt:lpstr>
      <vt:lpstr>Helvetica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Hassan</dc:creator>
  <cp:lastModifiedBy>Nadeem M. Iqbal</cp:lastModifiedBy>
  <cp:revision>62</cp:revision>
  <dcterms:created xsi:type="dcterms:W3CDTF">2024-05-12T18:51:35Z</dcterms:created>
  <dcterms:modified xsi:type="dcterms:W3CDTF">2024-10-17T09:02:42Z</dcterms:modified>
</cp:coreProperties>
</file>