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50"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84F71-C4C3-4AC6-BD06-55673D4398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840895-27ED-44EE-A7BA-6E477168E0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686D40-31A2-4195-9D3D-06A8C4170890}"/>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5" name="Footer Placeholder 4">
            <a:extLst>
              <a:ext uri="{FF2B5EF4-FFF2-40B4-BE49-F238E27FC236}">
                <a16:creationId xmlns:a16="http://schemas.microsoft.com/office/drawing/2014/main" id="{CD86DE59-63F6-42CC-BF66-238BB4B279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43174-561E-41A3-AA03-2642E0862831}"/>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156096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3C7A9-4FE6-40EB-A572-C84CE6B5B6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8896F1-C3F1-443D-9353-3EF15C4338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F4F775-7C3E-41EE-B91C-E8F076B130D6}"/>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5" name="Footer Placeholder 4">
            <a:extLst>
              <a:ext uri="{FF2B5EF4-FFF2-40B4-BE49-F238E27FC236}">
                <a16:creationId xmlns:a16="http://schemas.microsoft.com/office/drawing/2014/main" id="{4ACD1F06-B8A0-468B-BEA0-3EAFA4E57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C8636-B84A-4DB8-A1D7-35254DF04DB5}"/>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321056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CBF4A5-6678-4EF2-AEA5-CE6502D79F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9BE523-1F99-4F56-AC69-19E2F9CE65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49720F-5214-4345-A5BD-79458BD7D4E2}"/>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5" name="Footer Placeholder 4">
            <a:extLst>
              <a:ext uri="{FF2B5EF4-FFF2-40B4-BE49-F238E27FC236}">
                <a16:creationId xmlns:a16="http://schemas.microsoft.com/office/drawing/2014/main" id="{3D70DC73-6ACF-4FB3-AC9C-70DFE755B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F893A-3E68-4CD2-B4B0-515B8AE7A5D6}"/>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3023197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82B7-2BB6-45DF-8F7E-288F7A6D99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C37934-5BDA-4150-9E65-C2BB076C16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EB9C0-5A52-44F0-BFE7-79EDBF9E49B4}"/>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5" name="Footer Placeholder 4">
            <a:extLst>
              <a:ext uri="{FF2B5EF4-FFF2-40B4-BE49-F238E27FC236}">
                <a16:creationId xmlns:a16="http://schemas.microsoft.com/office/drawing/2014/main" id="{D8EDF9AD-150A-4255-AE0A-F578017AD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6A885-FDD4-4BFA-85C5-4F2D6407AC5D}"/>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336669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EE2C9-C478-43AC-8CB6-150EDCE678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AB2499-A17B-46B5-A425-68B3305D78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D8E5EE-C8B3-447B-8C4B-D66E26DDCB5D}"/>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5" name="Footer Placeholder 4">
            <a:extLst>
              <a:ext uri="{FF2B5EF4-FFF2-40B4-BE49-F238E27FC236}">
                <a16:creationId xmlns:a16="http://schemas.microsoft.com/office/drawing/2014/main" id="{916F13F6-C6C3-4308-A642-C54B7C8BC6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3EDBC-7558-451C-A83B-27619F0F5CC6}"/>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175307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2426-6A0D-4C36-8782-FCB01F47AF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E8737A-E3BF-4078-ABC7-170BBD75E8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AE0BCE-8A89-48A8-A42B-FFD817C842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350B3B-682B-4EEB-84B0-65858AEA48AF}"/>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6" name="Footer Placeholder 5">
            <a:extLst>
              <a:ext uri="{FF2B5EF4-FFF2-40B4-BE49-F238E27FC236}">
                <a16:creationId xmlns:a16="http://schemas.microsoft.com/office/drawing/2014/main" id="{27E76A90-12FF-46C4-9A6B-EC09090624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949E1C-2E45-4549-A2DC-F8146284559D}"/>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47606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A1E30-8DD9-4F03-B0B9-E94B907356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31D68D-83F3-4604-BE2B-863051A6D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EAD712-522C-40B7-A5EB-170A8E727D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CC85EA-9004-405A-9B75-2E853A38A5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24CF90-BAEB-48EB-87CA-4C9E210B06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3EAD51-0ACB-490E-A489-88C875032929}"/>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8" name="Footer Placeholder 7">
            <a:extLst>
              <a:ext uri="{FF2B5EF4-FFF2-40B4-BE49-F238E27FC236}">
                <a16:creationId xmlns:a16="http://schemas.microsoft.com/office/drawing/2014/main" id="{119B0850-37BC-4097-B949-6446F186CE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E492A5-55F0-4E17-9E1D-6122F512A6AE}"/>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387580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019E1-99B4-4E69-9ABE-D8A1FC9696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712F3F-9BC2-4414-A2C1-70D533BE3F95}"/>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4" name="Footer Placeholder 3">
            <a:extLst>
              <a:ext uri="{FF2B5EF4-FFF2-40B4-BE49-F238E27FC236}">
                <a16:creationId xmlns:a16="http://schemas.microsoft.com/office/drawing/2014/main" id="{8EE3CA9E-EC2D-4430-8213-5A8C4044F2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9601AB-105C-4F9F-A82E-D05DFD2B54FE}"/>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764631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A771B3-B49B-4373-9E8B-C64FFE2BBEC2}"/>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3" name="Footer Placeholder 2">
            <a:extLst>
              <a:ext uri="{FF2B5EF4-FFF2-40B4-BE49-F238E27FC236}">
                <a16:creationId xmlns:a16="http://schemas.microsoft.com/office/drawing/2014/main" id="{46DF8F3E-1F3D-4D2E-99EF-5A18AADBDA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FE5B74-883C-4E03-827A-6262F9A744DD}"/>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1172364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3664-71CD-487D-94E8-0B3480BB6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D9729B-A7F5-4C08-86BD-4F82379740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24C4A0-D15C-43FD-BC0A-4557E51CC9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A790F8-8787-459C-AEFF-574418930816}"/>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6" name="Footer Placeholder 5">
            <a:extLst>
              <a:ext uri="{FF2B5EF4-FFF2-40B4-BE49-F238E27FC236}">
                <a16:creationId xmlns:a16="http://schemas.microsoft.com/office/drawing/2014/main" id="{AE1FB3C2-4B95-4C26-846D-F5D9A7A1DB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F36EA-3E90-499B-8598-6957F9B6F2BA}"/>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145529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E062D-C42B-4B9B-B1C6-F381E46F5F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DEBA91-AD56-4FC1-95A2-652C6624AE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60ECFF-8B14-420F-A1DD-0C59CF74C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076799-372C-4856-84EA-1432A8E54BF3}"/>
              </a:ext>
            </a:extLst>
          </p:cNvPr>
          <p:cNvSpPr>
            <a:spLocks noGrp="1"/>
          </p:cNvSpPr>
          <p:nvPr>
            <p:ph type="dt" sz="half" idx="10"/>
          </p:nvPr>
        </p:nvSpPr>
        <p:spPr/>
        <p:txBody>
          <a:bodyPr/>
          <a:lstStyle/>
          <a:p>
            <a:fld id="{80CFEA68-60C2-415E-A078-8DFFEC6ACC38}" type="datetimeFigureOut">
              <a:rPr lang="en-US" smtClean="0"/>
              <a:t>4/21/2019</a:t>
            </a:fld>
            <a:endParaRPr lang="en-US"/>
          </a:p>
        </p:txBody>
      </p:sp>
      <p:sp>
        <p:nvSpPr>
          <p:cNvPr id="6" name="Footer Placeholder 5">
            <a:extLst>
              <a:ext uri="{FF2B5EF4-FFF2-40B4-BE49-F238E27FC236}">
                <a16:creationId xmlns:a16="http://schemas.microsoft.com/office/drawing/2014/main" id="{1ADCCB95-6AED-4353-BAD9-9003A1B8B0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593B04-B0E6-48FB-8A9C-157339703036}"/>
              </a:ext>
            </a:extLst>
          </p:cNvPr>
          <p:cNvSpPr>
            <a:spLocks noGrp="1"/>
          </p:cNvSpPr>
          <p:nvPr>
            <p:ph type="sldNum" sz="quarter" idx="12"/>
          </p:nvPr>
        </p:nvSpPr>
        <p:spPr/>
        <p:txBody>
          <a:bodyPr/>
          <a:lstStyle/>
          <a:p>
            <a:fld id="{5DF58487-7B9A-4A79-B764-9ACE9A2ED3AD}" type="slidenum">
              <a:rPr lang="en-US" smtClean="0"/>
              <a:t>‹#›</a:t>
            </a:fld>
            <a:endParaRPr lang="en-US"/>
          </a:p>
        </p:txBody>
      </p:sp>
    </p:spTree>
    <p:extLst>
      <p:ext uri="{BB962C8B-B14F-4D97-AF65-F5344CB8AC3E}">
        <p14:creationId xmlns:p14="http://schemas.microsoft.com/office/powerpoint/2010/main" val="48031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6F97CC-D1D1-405E-B44E-AE05A22542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46FCCD-BAFA-41EB-AC3D-B286F76BDE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89DEF7-0520-4AEE-A801-AA3BB7898F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FEA68-60C2-415E-A078-8DFFEC6ACC38}" type="datetimeFigureOut">
              <a:rPr lang="en-US" smtClean="0"/>
              <a:t>4/21/2019</a:t>
            </a:fld>
            <a:endParaRPr lang="en-US"/>
          </a:p>
        </p:txBody>
      </p:sp>
      <p:sp>
        <p:nvSpPr>
          <p:cNvPr id="5" name="Footer Placeholder 4">
            <a:extLst>
              <a:ext uri="{FF2B5EF4-FFF2-40B4-BE49-F238E27FC236}">
                <a16:creationId xmlns:a16="http://schemas.microsoft.com/office/drawing/2014/main" id="{E0DA1C06-3727-4415-AA54-F0AB06BA48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6997B-AF8D-4840-8BFD-9E5B7FC0A5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58487-7B9A-4A79-B764-9ACE9A2ED3AD}" type="slidenum">
              <a:rPr lang="en-US" smtClean="0"/>
              <a:t>‹#›</a:t>
            </a:fld>
            <a:endParaRPr lang="en-US"/>
          </a:p>
        </p:txBody>
      </p:sp>
    </p:spTree>
    <p:extLst>
      <p:ext uri="{BB962C8B-B14F-4D97-AF65-F5344CB8AC3E}">
        <p14:creationId xmlns:p14="http://schemas.microsoft.com/office/powerpoint/2010/main" val="766537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C7CFE-17FE-425C-BA11-C27FB2A12072}"/>
              </a:ext>
            </a:extLst>
          </p:cNvPr>
          <p:cNvSpPr>
            <a:spLocks noGrp="1"/>
          </p:cNvSpPr>
          <p:nvPr>
            <p:ph type="ctrTitle"/>
          </p:nvPr>
        </p:nvSpPr>
        <p:spPr>
          <a:xfrm>
            <a:off x="1649948" y="1864894"/>
            <a:ext cx="9144000" cy="854312"/>
          </a:xfrm>
        </p:spPr>
        <p:txBody>
          <a:bodyPr>
            <a:normAutofit fontScale="90000"/>
          </a:bodyPr>
          <a:lstStyle/>
          <a:p>
            <a:r>
              <a:rPr lang="en-US" sz="3200" dirty="0"/>
              <a:t>International Foundation For Protection Officers</a:t>
            </a:r>
            <a:br>
              <a:rPr lang="en-US" sz="3200" dirty="0"/>
            </a:br>
            <a:r>
              <a:rPr lang="en-US" sz="3200" dirty="0"/>
              <a:t>(IFPO)</a:t>
            </a:r>
          </a:p>
        </p:txBody>
      </p:sp>
      <p:sp>
        <p:nvSpPr>
          <p:cNvPr id="3" name="Subtitle 2">
            <a:extLst>
              <a:ext uri="{FF2B5EF4-FFF2-40B4-BE49-F238E27FC236}">
                <a16:creationId xmlns:a16="http://schemas.microsoft.com/office/drawing/2014/main" id="{266B623A-7239-4027-98C4-E459C226FBE0}"/>
              </a:ext>
            </a:extLst>
          </p:cNvPr>
          <p:cNvSpPr>
            <a:spLocks noGrp="1"/>
          </p:cNvSpPr>
          <p:nvPr>
            <p:ph type="subTitle" idx="1"/>
          </p:nvPr>
        </p:nvSpPr>
        <p:spPr>
          <a:xfrm>
            <a:off x="1950737" y="4982273"/>
            <a:ext cx="9144000" cy="1057511"/>
          </a:xfrm>
        </p:spPr>
        <p:txBody>
          <a:bodyPr/>
          <a:lstStyle/>
          <a:p>
            <a:r>
              <a:rPr lang="en-US" dirty="0"/>
              <a:t>International Organization of Black Security Executive</a:t>
            </a:r>
          </a:p>
          <a:p>
            <a:r>
              <a:rPr lang="en-US" dirty="0"/>
              <a:t>(IOBSE)</a:t>
            </a:r>
          </a:p>
        </p:txBody>
      </p:sp>
      <p:pic>
        <p:nvPicPr>
          <p:cNvPr id="5" name="Picture 4" descr="A screenshot of a cell phone&#10;&#10;Description automatically generated">
            <a:extLst>
              <a:ext uri="{FF2B5EF4-FFF2-40B4-BE49-F238E27FC236}">
                <a16:creationId xmlns:a16="http://schemas.microsoft.com/office/drawing/2014/main" id="{188FDC21-AB78-41E7-8677-BD5D17293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1722" y="-129297"/>
            <a:ext cx="4559797" cy="2279898"/>
          </a:xfrm>
          <a:prstGeom prst="rect">
            <a:avLst/>
          </a:prstGeom>
        </p:spPr>
      </p:pic>
      <p:pic>
        <p:nvPicPr>
          <p:cNvPr id="7" name="Picture 6" descr="A screenshot of a cell phone&#10;&#10;Description automatically generated">
            <a:extLst>
              <a:ext uri="{FF2B5EF4-FFF2-40B4-BE49-F238E27FC236}">
                <a16:creationId xmlns:a16="http://schemas.microsoft.com/office/drawing/2014/main" id="{81ABBBE6-33F3-4656-B2DC-B1D1556C60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0417" y="2834028"/>
            <a:ext cx="2033422" cy="2033422"/>
          </a:xfrm>
          <a:prstGeom prst="rect">
            <a:avLst/>
          </a:prstGeom>
        </p:spPr>
      </p:pic>
    </p:spTree>
    <p:extLst>
      <p:ext uri="{BB962C8B-B14F-4D97-AF65-F5344CB8AC3E}">
        <p14:creationId xmlns:p14="http://schemas.microsoft.com/office/powerpoint/2010/main" val="186747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12DF7-A920-4B58-ADD7-9CD72475E680}"/>
              </a:ext>
            </a:extLst>
          </p:cNvPr>
          <p:cNvSpPr>
            <a:spLocks noGrp="1"/>
          </p:cNvSpPr>
          <p:nvPr>
            <p:ph type="title"/>
          </p:nvPr>
        </p:nvSpPr>
        <p:spPr>
          <a:xfrm>
            <a:off x="107003" y="982248"/>
            <a:ext cx="3860259" cy="893020"/>
          </a:xfrm>
        </p:spPr>
        <p:txBody>
          <a:bodyPr/>
          <a:lstStyle/>
          <a:p>
            <a:pPr algn="ctr"/>
            <a:r>
              <a:rPr lang="en-US" dirty="0"/>
              <a:t>Alelee Figueroa</a:t>
            </a:r>
          </a:p>
        </p:txBody>
      </p:sp>
      <p:pic>
        <p:nvPicPr>
          <p:cNvPr id="6" name="Picture 5" descr="A person in a white shirt&#10;&#10;Description automatically generated">
            <a:extLst>
              <a:ext uri="{FF2B5EF4-FFF2-40B4-BE49-F238E27FC236}">
                <a16:creationId xmlns:a16="http://schemas.microsoft.com/office/drawing/2014/main" id="{DF9E0FB8-7252-40E8-8EFD-8EF5671FE1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195" y="2387937"/>
            <a:ext cx="2071992" cy="4129595"/>
          </a:xfrm>
          <a:prstGeom prst="rect">
            <a:avLst/>
          </a:prstGeom>
        </p:spPr>
      </p:pic>
      <p:pic>
        <p:nvPicPr>
          <p:cNvPr id="11" name="Picture 10">
            <a:extLst>
              <a:ext uri="{FF2B5EF4-FFF2-40B4-BE49-F238E27FC236}">
                <a16:creationId xmlns:a16="http://schemas.microsoft.com/office/drawing/2014/main" id="{853BF419-E6E0-4909-9A49-C588F0729DBC}"/>
              </a:ext>
            </a:extLst>
          </p:cNvPr>
          <p:cNvPicPr>
            <a:picLocks noChangeAspect="1"/>
          </p:cNvPicPr>
          <p:nvPr/>
        </p:nvPicPr>
        <p:blipFill>
          <a:blip r:embed="rId3"/>
          <a:stretch>
            <a:fillRect/>
          </a:stretch>
        </p:blipFill>
        <p:spPr>
          <a:xfrm>
            <a:off x="2777543" y="2983271"/>
            <a:ext cx="1541651" cy="1534800"/>
          </a:xfrm>
          <a:prstGeom prst="rect">
            <a:avLst/>
          </a:prstGeom>
        </p:spPr>
      </p:pic>
      <p:grpSp>
        <p:nvGrpSpPr>
          <p:cNvPr id="14" name="Group 13">
            <a:extLst>
              <a:ext uri="{FF2B5EF4-FFF2-40B4-BE49-F238E27FC236}">
                <a16:creationId xmlns:a16="http://schemas.microsoft.com/office/drawing/2014/main" id="{10111297-8786-48E7-A91F-4135910F874D}"/>
              </a:ext>
            </a:extLst>
          </p:cNvPr>
          <p:cNvGrpSpPr/>
          <p:nvPr/>
        </p:nvGrpSpPr>
        <p:grpSpPr>
          <a:xfrm>
            <a:off x="4488845" y="23311"/>
            <a:ext cx="6928527" cy="1955604"/>
            <a:chOff x="4586122" y="86713"/>
            <a:chExt cx="6928527" cy="1955604"/>
          </a:xfrm>
        </p:grpSpPr>
        <p:pic>
          <p:nvPicPr>
            <p:cNvPr id="12" name="Picture 11" descr="A screenshot of a cell phone&#10;&#10;Description automatically generated">
              <a:extLst>
                <a:ext uri="{FF2B5EF4-FFF2-40B4-BE49-F238E27FC236}">
                  <a16:creationId xmlns:a16="http://schemas.microsoft.com/office/drawing/2014/main" id="{9AF0A849-A4A8-4AE6-B944-16468E214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6122" y="86713"/>
              <a:ext cx="3496755" cy="1955604"/>
            </a:xfrm>
            <a:prstGeom prst="rect">
              <a:avLst/>
            </a:prstGeom>
          </p:spPr>
        </p:pic>
        <p:pic>
          <p:nvPicPr>
            <p:cNvPr id="13" name="Picture 12" descr="A screenshot of a cell phone&#10;&#10;Description automatically generated">
              <a:extLst>
                <a:ext uri="{FF2B5EF4-FFF2-40B4-BE49-F238E27FC236}">
                  <a16:creationId xmlns:a16="http://schemas.microsoft.com/office/drawing/2014/main" id="{E5176F50-CB09-4FB4-927D-764563FAE5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85849" y="150115"/>
              <a:ext cx="1828800" cy="1828800"/>
            </a:xfrm>
            <a:prstGeom prst="rect">
              <a:avLst/>
            </a:prstGeom>
          </p:spPr>
        </p:pic>
      </p:grpSp>
      <p:sp>
        <p:nvSpPr>
          <p:cNvPr id="15" name="TextBox 14">
            <a:extLst>
              <a:ext uri="{FF2B5EF4-FFF2-40B4-BE49-F238E27FC236}">
                <a16:creationId xmlns:a16="http://schemas.microsoft.com/office/drawing/2014/main" id="{278FDB41-1D42-4A68-AD7A-D0019D41B484}"/>
              </a:ext>
            </a:extLst>
          </p:cNvPr>
          <p:cNvSpPr txBox="1"/>
          <p:nvPr/>
        </p:nvSpPr>
        <p:spPr>
          <a:xfrm>
            <a:off x="4488845" y="1692974"/>
            <a:ext cx="6252452" cy="5078313"/>
          </a:xfrm>
          <a:prstGeom prst="rect">
            <a:avLst/>
          </a:prstGeom>
          <a:noFill/>
        </p:spPr>
        <p:txBody>
          <a:bodyPr wrap="square" rtlCol="0">
            <a:spAutoFit/>
          </a:bodyPr>
          <a:lstStyle/>
          <a:p>
            <a:r>
              <a:rPr lang="en-US" dirty="0"/>
              <a:t>Alelee Figueroa is awarded the IFPO Initial Security Officer Program Course. This course provides online training to help improve the knowledge and performance of private security officers part of an initial training program. The training is designed to assist security agencies, and officers, to meet many of the published private security officer training guideline recommendations.</a:t>
            </a:r>
          </a:p>
          <a:p>
            <a:endParaRPr lang="en-US" dirty="0"/>
          </a:p>
          <a:p>
            <a:r>
              <a:rPr lang="en-US" dirty="0"/>
              <a:t>This course will jump start Ms. Figueroa’s understanding of this element of the Security Industry.  He also was provided a copy of the 8</a:t>
            </a:r>
            <a:r>
              <a:rPr lang="en-US" baseline="30000" dirty="0"/>
              <a:t>th</a:t>
            </a:r>
            <a:r>
              <a:rPr lang="en-US" dirty="0"/>
              <a:t> edition of The Professional Protection Officer Manual. The Manual is used by over200 Colleges and Universities world wide.</a:t>
            </a:r>
          </a:p>
          <a:p>
            <a:endParaRPr lang="en-US" dirty="0"/>
          </a:p>
          <a:p>
            <a:r>
              <a:rPr lang="en-US" dirty="0"/>
              <a:t>The International Foundation for Protection Officers is a non-profit organization headquartered in Naples, Florida, United States. The organization was established in January 1988 to help address the training and certification needs of security protection officers and their supervisors internationally.</a:t>
            </a:r>
          </a:p>
        </p:txBody>
      </p:sp>
    </p:spTree>
    <p:extLst>
      <p:ext uri="{BB962C8B-B14F-4D97-AF65-F5344CB8AC3E}">
        <p14:creationId xmlns:p14="http://schemas.microsoft.com/office/powerpoint/2010/main" val="255517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12DF7-A920-4B58-ADD7-9CD72475E680}"/>
              </a:ext>
            </a:extLst>
          </p:cNvPr>
          <p:cNvSpPr>
            <a:spLocks noGrp="1"/>
          </p:cNvSpPr>
          <p:nvPr>
            <p:ph type="title"/>
          </p:nvPr>
        </p:nvSpPr>
        <p:spPr>
          <a:xfrm>
            <a:off x="0" y="87549"/>
            <a:ext cx="4424464" cy="1107029"/>
          </a:xfrm>
        </p:spPr>
        <p:txBody>
          <a:bodyPr/>
          <a:lstStyle/>
          <a:p>
            <a:pPr algn="ctr"/>
            <a:r>
              <a:rPr lang="en-US" dirty="0"/>
              <a:t>Domonique Austin</a:t>
            </a:r>
          </a:p>
        </p:txBody>
      </p:sp>
      <p:pic>
        <p:nvPicPr>
          <p:cNvPr id="10" name="Picture 9" descr="A person posing for the camera&#10;&#10;Description automatically generated">
            <a:extLst>
              <a:ext uri="{FF2B5EF4-FFF2-40B4-BE49-F238E27FC236}">
                <a16:creationId xmlns:a16="http://schemas.microsoft.com/office/drawing/2014/main" id="{D086D360-44B0-4949-AE2A-AA864B60E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396" y="1507979"/>
            <a:ext cx="2121014" cy="3821563"/>
          </a:xfrm>
          <a:prstGeom prst="rect">
            <a:avLst/>
          </a:prstGeom>
        </p:spPr>
      </p:pic>
      <p:grpSp>
        <p:nvGrpSpPr>
          <p:cNvPr id="7" name="Group 6">
            <a:extLst>
              <a:ext uri="{FF2B5EF4-FFF2-40B4-BE49-F238E27FC236}">
                <a16:creationId xmlns:a16="http://schemas.microsoft.com/office/drawing/2014/main" id="{3F68CB38-4C18-4B9F-808D-6B454D21936E}"/>
              </a:ext>
            </a:extLst>
          </p:cNvPr>
          <p:cNvGrpSpPr/>
          <p:nvPr/>
        </p:nvGrpSpPr>
        <p:grpSpPr>
          <a:xfrm>
            <a:off x="5015809" y="-68094"/>
            <a:ext cx="6928527" cy="1955604"/>
            <a:chOff x="4586122" y="86713"/>
            <a:chExt cx="6928527" cy="1955604"/>
          </a:xfrm>
        </p:grpSpPr>
        <p:pic>
          <p:nvPicPr>
            <p:cNvPr id="9" name="Picture 8" descr="A screenshot of a cell phone&#10;&#10;Description automatically generated">
              <a:extLst>
                <a:ext uri="{FF2B5EF4-FFF2-40B4-BE49-F238E27FC236}">
                  <a16:creationId xmlns:a16="http://schemas.microsoft.com/office/drawing/2014/main" id="{25CDB4EA-B3A9-407B-BE62-FE9BD8286B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6122" y="86713"/>
              <a:ext cx="3496755" cy="1955604"/>
            </a:xfrm>
            <a:prstGeom prst="rect">
              <a:avLst/>
            </a:prstGeom>
          </p:spPr>
        </p:pic>
        <p:pic>
          <p:nvPicPr>
            <p:cNvPr id="11" name="Picture 10" descr="A screenshot of a cell phone&#10;&#10;Description automatically generated">
              <a:extLst>
                <a:ext uri="{FF2B5EF4-FFF2-40B4-BE49-F238E27FC236}">
                  <a16:creationId xmlns:a16="http://schemas.microsoft.com/office/drawing/2014/main" id="{C3E8FA2E-3252-4E7D-9C87-8438BAB453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85849" y="150115"/>
              <a:ext cx="1828800" cy="1828800"/>
            </a:xfrm>
            <a:prstGeom prst="rect">
              <a:avLst/>
            </a:prstGeom>
          </p:spPr>
        </p:pic>
      </p:grpSp>
      <p:pic>
        <p:nvPicPr>
          <p:cNvPr id="5" name="Picture 4">
            <a:extLst>
              <a:ext uri="{FF2B5EF4-FFF2-40B4-BE49-F238E27FC236}">
                <a16:creationId xmlns:a16="http://schemas.microsoft.com/office/drawing/2014/main" id="{1A553D20-FB5A-4F46-A7C5-AB273C653F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96609" y="3269710"/>
            <a:ext cx="2476500" cy="571500"/>
          </a:xfrm>
          <a:prstGeom prst="rect">
            <a:avLst/>
          </a:prstGeom>
        </p:spPr>
      </p:pic>
      <p:sp>
        <p:nvSpPr>
          <p:cNvPr id="12" name="TextBox 11">
            <a:extLst>
              <a:ext uri="{FF2B5EF4-FFF2-40B4-BE49-F238E27FC236}">
                <a16:creationId xmlns:a16="http://schemas.microsoft.com/office/drawing/2014/main" id="{F18E920F-834E-413A-A818-5EA96323438B}"/>
              </a:ext>
            </a:extLst>
          </p:cNvPr>
          <p:cNvSpPr txBox="1"/>
          <p:nvPr/>
        </p:nvSpPr>
        <p:spPr>
          <a:xfrm>
            <a:off x="5462490" y="1793615"/>
            <a:ext cx="6252452" cy="5078313"/>
          </a:xfrm>
          <a:prstGeom prst="rect">
            <a:avLst/>
          </a:prstGeom>
          <a:noFill/>
        </p:spPr>
        <p:txBody>
          <a:bodyPr wrap="square" rtlCol="0">
            <a:spAutoFit/>
          </a:bodyPr>
          <a:lstStyle/>
          <a:p>
            <a:r>
              <a:rPr lang="en-US" dirty="0"/>
              <a:t>Domonique Austin is awarded the IFPO Initial Security Officer Program Course. This course provides online training to help improve the knowledge and performance of private security officers part of an initial training program. The training is designed to assist security agencies, and officers, to meet many of the published private security officer training guideline recommendations.</a:t>
            </a:r>
          </a:p>
          <a:p>
            <a:endParaRPr lang="en-US" dirty="0"/>
          </a:p>
          <a:p>
            <a:r>
              <a:rPr lang="en-US" dirty="0"/>
              <a:t>This course will jump start Ms. Austin’s understanding of this element of the Security Industry.  He also was provided a copy of the 8</a:t>
            </a:r>
            <a:r>
              <a:rPr lang="en-US" baseline="30000" dirty="0"/>
              <a:t>th</a:t>
            </a:r>
            <a:r>
              <a:rPr lang="en-US" dirty="0"/>
              <a:t> edition of The Professional Protection Officer Manual. The Manual is used by over200 Colleges and Universities world wide.</a:t>
            </a:r>
          </a:p>
          <a:p>
            <a:endParaRPr lang="en-US" dirty="0"/>
          </a:p>
          <a:p>
            <a:r>
              <a:rPr lang="en-US" dirty="0"/>
              <a:t>The International Foundation for Protection Officers is a non-profit organization headquartered in Naples, Florida, United States. The organization was established in January 1988 to help address the training and certification needs of security protection officers and their supervisors internationally.</a:t>
            </a:r>
          </a:p>
        </p:txBody>
      </p:sp>
    </p:spTree>
    <p:extLst>
      <p:ext uri="{BB962C8B-B14F-4D97-AF65-F5344CB8AC3E}">
        <p14:creationId xmlns:p14="http://schemas.microsoft.com/office/powerpoint/2010/main" val="156251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12DF7-A920-4B58-ADD7-9CD72475E680}"/>
              </a:ext>
            </a:extLst>
          </p:cNvPr>
          <p:cNvSpPr>
            <a:spLocks noGrp="1"/>
          </p:cNvSpPr>
          <p:nvPr>
            <p:ph type="title"/>
          </p:nvPr>
        </p:nvSpPr>
        <p:spPr>
          <a:xfrm>
            <a:off x="69715" y="102479"/>
            <a:ext cx="4424464" cy="685462"/>
          </a:xfrm>
        </p:spPr>
        <p:txBody>
          <a:bodyPr>
            <a:normAutofit fontScale="90000"/>
          </a:bodyPr>
          <a:lstStyle/>
          <a:p>
            <a:pPr algn="ctr"/>
            <a:r>
              <a:rPr lang="en-US" dirty="0"/>
              <a:t>Latisha Floyd</a:t>
            </a:r>
          </a:p>
        </p:txBody>
      </p:sp>
      <p:pic>
        <p:nvPicPr>
          <p:cNvPr id="4" name="Picture 3" descr="A picture containing wall, person, indoor, man&#10;&#10;Description automatically generated">
            <a:extLst>
              <a:ext uri="{FF2B5EF4-FFF2-40B4-BE49-F238E27FC236}">
                <a16:creationId xmlns:a16="http://schemas.microsoft.com/office/drawing/2014/main" id="{5D5A721C-9879-4FA8-BB97-86D168B23B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397" y="764304"/>
            <a:ext cx="3213100" cy="4787900"/>
          </a:xfrm>
          <a:prstGeom prst="rect">
            <a:avLst/>
          </a:prstGeom>
        </p:spPr>
      </p:pic>
      <p:grpSp>
        <p:nvGrpSpPr>
          <p:cNvPr id="7" name="Group 6">
            <a:extLst>
              <a:ext uri="{FF2B5EF4-FFF2-40B4-BE49-F238E27FC236}">
                <a16:creationId xmlns:a16="http://schemas.microsoft.com/office/drawing/2014/main" id="{C914B80D-60E9-4959-8685-53708676C5B5}"/>
              </a:ext>
            </a:extLst>
          </p:cNvPr>
          <p:cNvGrpSpPr/>
          <p:nvPr/>
        </p:nvGrpSpPr>
        <p:grpSpPr>
          <a:xfrm>
            <a:off x="4741765" y="102478"/>
            <a:ext cx="6928527" cy="1955604"/>
            <a:chOff x="4586122" y="86713"/>
            <a:chExt cx="6928527" cy="1955604"/>
          </a:xfrm>
        </p:grpSpPr>
        <p:pic>
          <p:nvPicPr>
            <p:cNvPr id="9" name="Picture 8" descr="A screenshot of a cell phone&#10;&#10;Description automatically generated">
              <a:extLst>
                <a:ext uri="{FF2B5EF4-FFF2-40B4-BE49-F238E27FC236}">
                  <a16:creationId xmlns:a16="http://schemas.microsoft.com/office/drawing/2014/main" id="{2986567C-636F-489F-B22D-B522148A64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6122" y="86713"/>
              <a:ext cx="3496755" cy="1955604"/>
            </a:xfrm>
            <a:prstGeom prst="rect">
              <a:avLst/>
            </a:prstGeom>
          </p:spPr>
        </p:pic>
        <p:pic>
          <p:nvPicPr>
            <p:cNvPr id="11" name="Picture 10" descr="A screenshot of a cell phone&#10;&#10;Description automatically generated">
              <a:extLst>
                <a:ext uri="{FF2B5EF4-FFF2-40B4-BE49-F238E27FC236}">
                  <a16:creationId xmlns:a16="http://schemas.microsoft.com/office/drawing/2014/main" id="{C6349838-B755-43BB-BF59-B647714963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85849" y="150115"/>
              <a:ext cx="1828800" cy="1828800"/>
            </a:xfrm>
            <a:prstGeom prst="rect">
              <a:avLst/>
            </a:prstGeom>
          </p:spPr>
        </p:pic>
      </p:grpSp>
      <p:pic>
        <p:nvPicPr>
          <p:cNvPr id="12" name="Picture 15" descr="200px-BCC_seal">
            <a:extLst>
              <a:ext uri="{FF2B5EF4-FFF2-40B4-BE49-F238E27FC236}">
                <a16:creationId xmlns:a16="http://schemas.microsoft.com/office/drawing/2014/main" id="{7C4E2B52-2F4A-4588-817D-7D1B11F63E87}"/>
              </a:ext>
            </a:extLst>
          </p:cNvPr>
          <p:cNvPicPr>
            <a:picLocks noChangeAspect="1" noChangeArrowheads="1"/>
          </p:cNvPicPr>
          <p:nvPr/>
        </p:nvPicPr>
        <p:blipFill>
          <a:blip r:embed="rId5" cstate="print"/>
          <a:srcRect/>
          <a:stretch>
            <a:fillRect/>
          </a:stretch>
        </p:blipFill>
        <p:spPr bwMode="auto">
          <a:xfrm>
            <a:off x="3971459" y="2838194"/>
            <a:ext cx="1408068" cy="1181612"/>
          </a:xfrm>
          <a:prstGeom prst="rect">
            <a:avLst/>
          </a:prstGeom>
          <a:noFill/>
          <a:ln w="9525">
            <a:noFill/>
            <a:miter lim="800000"/>
            <a:headEnd/>
            <a:tailEnd/>
          </a:ln>
        </p:spPr>
      </p:pic>
      <p:sp>
        <p:nvSpPr>
          <p:cNvPr id="13" name="TextBox 12">
            <a:extLst>
              <a:ext uri="{FF2B5EF4-FFF2-40B4-BE49-F238E27FC236}">
                <a16:creationId xmlns:a16="http://schemas.microsoft.com/office/drawing/2014/main" id="{9570C770-8084-4688-B9DA-FE63E32D824E}"/>
              </a:ext>
            </a:extLst>
          </p:cNvPr>
          <p:cNvSpPr txBox="1"/>
          <p:nvPr/>
        </p:nvSpPr>
        <p:spPr>
          <a:xfrm>
            <a:off x="5462490" y="1793615"/>
            <a:ext cx="6252452" cy="4801314"/>
          </a:xfrm>
          <a:prstGeom prst="rect">
            <a:avLst/>
          </a:prstGeom>
          <a:noFill/>
        </p:spPr>
        <p:txBody>
          <a:bodyPr wrap="square" rtlCol="0">
            <a:spAutoFit/>
          </a:bodyPr>
          <a:lstStyle/>
          <a:p>
            <a:r>
              <a:rPr lang="en-US" dirty="0"/>
              <a:t>Latisha Floyd is awarded the IFPO Initial Security Officer Program Course. This course provides online training to help improve the knowledge and performance of private security officers part of an initial training program. The training is designed to assist security agencies, and officers, to meet many of the published private security officer training guideline recommendations.</a:t>
            </a:r>
          </a:p>
          <a:p>
            <a:endParaRPr lang="en-US" dirty="0"/>
          </a:p>
          <a:p>
            <a:r>
              <a:rPr lang="en-US" dirty="0"/>
              <a:t>This course will jump start Ms. Floyd’s understanding of this element of the Security Industry.  He also was provided a copy of the 8</a:t>
            </a:r>
            <a:r>
              <a:rPr lang="en-US" baseline="30000" dirty="0"/>
              <a:t>th</a:t>
            </a:r>
            <a:r>
              <a:rPr lang="en-US" dirty="0"/>
              <a:t> edition of The Professional Protection Officer Manual. The Manual is used by over200 Colleges and Universities world wide.</a:t>
            </a:r>
          </a:p>
          <a:p>
            <a:endParaRPr lang="en-US" dirty="0"/>
          </a:p>
          <a:p>
            <a:r>
              <a:rPr lang="en-US" dirty="0"/>
              <a:t>The International Foundation for Protection Officers is a non-profit organization headquartered in Naples, Florida, United States. The organization was established in January 1988 to help address the training and certification needs of security protection officers and their supervisors internationally.</a:t>
            </a:r>
          </a:p>
        </p:txBody>
      </p:sp>
    </p:spTree>
    <p:extLst>
      <p:ext uri="{BB962C8B-B14F-4D97-AF65-F5344CB8AC3E}">
        <p14:creationId xmlns:p14="http://schemas.microsoft.com/office/powerpoint/2010/main" val="3356404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467</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International Foundation For Protection Officers (IFPO)</vt:lpstr>
      <vt:lpstr>Alelee Figueroa</vt:lpstr>
      <vt:lpstr>Domonique Austin</vt:lpstr>
      <vt:lpstr>Latisha Floyd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Foundation For Protection Officers (IFPO)</dc:title>
  <dc:creator>Ronald Martin</dc:creator>
  <cp:lastModifiedBy>Ronald Martin</cp:lastModifiedBy>
  <cp:revision>8</cp:revision>
  <dcterms:created xsi:type="dcterms:W3CDTF">2019-04-20T21:07:51Z</dcterms:created>
  <dcterms:modified xsi:type="dcterms:W3CDTF">2019-04-21T17:50:50Z</dcterms:modified>
</cp:coreProperties>
</file>